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Open Sans" panose="020B0606030504020204" pitchFamily="34" charset="0"/>
      <p:regular r:id="rId31"/>
    </p:embeddedFont>
    <p:embeddedFont>
      <p:font typeface="Open San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D_MTCOp305g&amp;t=6s" TargetMode="Externa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Freeform 2"/>
          <p:cNvSpPr/>
          <p:nvPr/>
        </p:nvSpPr>
        <p:spPr>
          <a:xfrm>
            <a:off x="12221478" y="2365824"/>
            <a:ext cx="4757422" cy="6428948"/>
          </a:xfrm>
          <a:custGeom>
            <a:avLst/>
            <a:gdLst/>
            <a:ahLst/>
            <a:cxnLst/>
            <a:rect l="l" t="t" r="r" b="b"/>
            <a:pathLst>
              <a:path w="4757422" h="6428948">
                <a:moveTo>
                  <a:pt x="0" y="0"/>
                </a:moveTo>
                <a:lnTo>
                  <a:pt x="4757421" y="0"/>
                </a:lnTo>
                <a:lnTo>
                  <a:pt x="4757421" y="6428949"/>
                </a:lnTo>
                <a:lnTo>
                  <a:pt x="0" y="6428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98596" y="0"/>
            <a:ext cx="6489404" cy="1930598"/>
          </a:xfrm>
          <a:custGeom>
            <a:avLst/>
            <a:gdLst/>
            <a:ahLst/>
            <a:cxnLst/>
            <a:rect l="l" t="t" r="r" b="b"/>
            <a:pathLst>
              <a:path w="6489404" h="1930598">
                <a:moveTo>
                  <a:pt x="0" y="0"/>
                </a:moveTo>
                <a:lnTo>
                  <a:pt x="6489404" y="0"/>
                </a:lnTo>
                <a:lnTo>
                  <a:pt x="6489404" y="1930598"/>
                </a:lnTo>
                <a:lnTo>
                  <a:pt x="0" y="1930598"/>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566854" y="3228975"/>
            <a:ext cx="8613455" cy="2552700"/>
          </a:xfrm>
          <a:prstGeom prst="rect">
            <a:avLst/>
          </a:prstGeom>
        </p:spPr>
        <p:txBody>
          <a:bodyPr lIns="0" tIns="0" rIns="0" bIns="0" rtlCol="0" anchor="t">
            <a:spAutoFit/>
          </a:bodyPr>
          <a:lstStyle/>
          <a:p>
            <a:pPr algn="l">
              <a:lnSpc>
                <a:spcPts val="10080"/>
              </a:lnSpc>
            </a:pPr>
            <a:r>
              <a:rPr lang="en-US" sz="8400">
                <a:solidFill>
                  <a:srgbClr val="2A2A2A"/>
                </a:solidFill>
                <a:latin typeface="Open Sans"/>
                <a:ea typeface="Open Sans"/>
                <a:cs typeface="Open Sans"/>
                <a:sym typeface="Open Sans"/>
              </a:rPr>
              <a:t>Unidad 1</a:t>
            </a:r>
          </a:p>
          <a:p>
            <a:pPr algn="l">
              <a:lnSpc>
                <a:spcPts val="10080"/>
              </a:lnSpc>
            </a:pPr>
            <a:r>
              <a:rPr lang="en-US" sz="8400">
                <a:solidFill>
                  <a:srgbClr val="2A2A2A"/>
                </a:solidFill>
                <a:latin typeface="Open Sans"/>
                <a:ea typeface="Open Sans"/>
                <a:cs typeface="Open Sans"/>
                <a:sym typeface="Open Sans"/>
              </a:rPr>
              <a:t>Librería estándar</a:t>
            </a:r>
          </a:p>
        </p:txBody>
      </p:sp>
      <p:sp>
        <p:nvSpPr>
          <p:cNvPr id="5" name="TextBox 5"/>
          <p:cNvSpPr txBox="1"/>
          <p:nvPr/>
        </p:nvSpPr>
        <p:spPr>
          <a:xfrm>
            <a:off x="1028700" y="9210675"/>
            <a:ext cx="6407944" cy="422275"/>
          </a:xfrm>
          <a:prstGeom prst="rect">
            <a:avLst/>
          </a:prstGeom>
        </p:spPr>
        <p:txBody>
          <a:bodyPr lIns="0" tIns="0" rIns="0" bIns="0" rtlCol="0" anchor="t">
            <a:spAutoFit/>
          </a:bodyPr>
          <a:lstStyle/>
          <a:p>
            <a:pPr algn="ctr">
              <a:lnSpc>
                <a:spcPts val="3499"/>
              </a:lnSpc>
            </a:pPr>
            <a:r>
              <a:rPr lang="en-US" sz="2499" b="1">
                <a:solidFill>
                  <a:srgbClr val="131416"/>
                </a:solidFill>
                <a:latin typeface="Open Sans Bold"/>
                <a:ea typeface="Open Sans Bold"/>
                <a:cs typeface="Open Sans Bold"/>
                <a:sym typeface="Open Sans Bold"/>
              </a:rPr>
              <a:t>Universidad de San Carlos de Guatemala</a:t>
            </a:r>
          </a:p>
        </p:txBody>
      </p:sp>
      <p:sp>
        <p:nvSpPr>
          <p:cNvPr id="6" name="TextBox 6"/>
          <p:cNvSpPr txBox="1"/>
          <p:nvPr/>
        </p:nvSpPr>
        <p:spPr>
          <a:xfrm>
            <a:off x="1028700" y="8751706"/>
            <a:ext cx="3525292" cy="422275"/>
          </a:xfrm>
          <a:prstGeom prst="rect">
            <a:avLst/>
          </a:prstGeom>
        </p:spPr>
        <p:txBody>
          <a:bodyPr lIns="0" tIns="0" rIns="0" bIns="0" rtlCol="0" anchor="t">
            <a:spAutoFit/>
          </a:bodyPr>
          <a:lstStyle/>
          <a:p>
            <a:pPr algn="ctr">
              <a:lnSpc>
                <a:spcPts val="3499"/>
              </a:lnSpc>
            </a:pPr>
            <a:r>
              <a:rPr lang="en-US" sz="2499" b="1">
                <a:solidFill>
                  <a:srgbClr val="131416"/>
                </a:solidFill>
                <a:latin typeface="Open Sans Bold"/>
                <a:ea typeface="Open Sans Bold"/>
                <a:cs typeface="Open Sans Bold"/>
                <a:sym typeface="Open Sans Bold"/>
              </a:rPr>
              <a:t>Facultad de Ingenieria</a:t>
            </a:r>
          </a:p>
        </p:txBody>
      </p:sp>
      <p:sp>
        <p:nvSpPr>
          <p:cNvPr id="7" name="TextBox 7"/>
          <p:cNvSpPr txBox="1"/>
          <p:nvPr/>
        </p:nvSpPr>
        <p:spPr>
          <a:xfrm>
            <a:off x="1028700" y="8293848"/>
            <a:ext cx="6981379" cy="422275"/>
          </a:xfrm>
          <a:prstGeom prst="rect">
            <a:avLst/>
          </a:prstGeom>
        </p:spPr>
        <p:txBody>
          <a:bodyPr lIns="0" tIns="0" rIns="0" bIns="0" rtlCol="0" anchor="t">
            <a:spAutoFit/>
          </a:bodyPr>
          <a:lstStyle/>
          <a:p>
            <a:pPr algn="ctr">
              <a:lnSpc>
                <a:spcPts val="3499"/>
              </a:lnSpc>
            </a:pPr>
            <a:r>
              <a:rPr lang="en-US" sz="2499" b="1">
                <a:solidFill>
                  <a:srgbClr val="131416"/>
                </a:solidFill>
                <a:latin typeface="Open Sans Bold"/>
                <a:ea typeface="Open Sans Bold"/>
                <a:cs typeface="Open Sans Bold"/>
                <a:sym typeface="Open Sans Bold"/>
              </a:rPr>
              <a:t>Escuela de Ingenieria de Ciencias Y Sistemas</a:t>
            </a:r>
          </a:p>
        </p:txBody>
      </p:sp>
      <p:sp>
        <p:nvSpPr>
          <p:cNvPr id="8" name="TextBox 8"/>
          <p:cNvSpPr txBox="1"/>
          <p:nvPr/>
        </p:nvSpPr>
        <p:spPr>
          <a:xfrm>
            <a:off x="1028700" y="7833473"/>
            <a:ext cx="3718024" cy="422275"/>
          </a:xfrm>
          <a:prstGeom prst="rect">
            <a:avLst/>
          </a:prstGeom>
        </p:spPr>
        <p:txBody>
          <a:bodyPr lIns="0" tIns="0" rIns="0" bIns="0" rtlCol="0" anchor="t">
            <a:spAutoFit/>
          </a:bodyPr>
          <a:lstStyle/>
          <a:p>
            <a:pPr algn="ctr">
              <a:lnSpc>
                <a:spcPts val="3499"/>
              </a:lnSpc>
            </a:pPr>
            <a:r>
              <a:rPr lang="en-US" sz="2499" b="1">
                <a:solidFill>
                  <a:srgbClr val="131416"/>
                </a:solidFill>
                <a:latin typeface="Open Sans Bold"/>
                <a:ea typeface="Open Sans Bold"/>
                <a:cs typeface="Open Sans Bold"/>
                <a:sym typeface="Open Sans Bold"/>
              </a:rPr>
              <a:t>Segundo semestre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675654" y="623142"/>
            <a:ext cx="7010767" cy="1533525"/>
          </a:xfrm>
          <a:prstGeom prst="rect">
            <a:avLst/>
          </a:prstGeom>
        </p:spPr>
        <p:txBody>
          <a:bodyPr lIns="0" tIns="0" rIns="0" bIns="0" rtlCol="0" anchor="t">
            <a:spAutoFit/>
          </a:bodyPr>
          <a:lstStyle/>
          <a:p>
            <a:pPr algn="l">
              <a:lnSpc>
                <a:spcPts val="12000"/>
              </a:lnSpc>
            </a:pPr>
            <a:r>
              <a:rPr lang="en-US" sz="10000">
                <a:solidFill>
                  <a:srgbClr val="2A2A2A"/>
                </a:solidFill>
                <a:latin typeface="Open Sans"/>
                <a:ea typeface="Open Sans"/>
                <a:cs typeface="Open Sans"/>
                <a:sym typeface="Open Sans"/>
              </a:rPr>
              <a:t>Listas</a:t>
            </a:r>
          </a:p>
        </p:txBody>
      </p:sp>
      <p:sp>
        <p:nvSpPr>
          <p:cNvPr id="3" name="Freeform 3"/>
          <p:cNvSpPr/>
          <p:nvPr/>
        </p:nvSpPr>
        <p:spPr>
          <a:xfrm>
            <a:off x="10282646" y="0"/>
            <a:ext cx="8005354"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2"/>
            <a:stretch>
              <a:fillRect t="-8365" b="-8365"/>
            </a:stretch>
          </a:blipFill>
        </p:spPr>
        <p:txBody>
          <a:bodyPr/>
          <a:lstStyle/>
          <a:p>
            <a:endParaRPr lang="en-US"/>
          </a:p>
        </p:txBody>
      </p:sp>
      <p:sp>
        <p:nvSpPr>
          <p:cNvPr id="4" name="TextBox 4"/>
          <p:cNvSpPr txBox="1"/>
          <p:nvPr/>
        </p:nvSpPr>
        <p:spPr>
          <a:xfrm>
            <a:off x="675654" y="2507555"/>
            <a:ext cx="8821404" cy="7618731"/>
          </a:xfrm>
          <a:prstGeom prst="rect">
            <a:avLst/>
          </a:prstGeom>
        </p:spPr>
        <p:txBody>
          <a:bodyPr lIns="0" tIns="0" rIns="0" bIns="0" rtlCol="0" anchor="t">
            <a:spAutoFit/>
          </a:bodyPr>
          <a:lstStyle/>
          <a:p>
            <a:pPr algn="just">
              <a:lnSpc>
                <a:spcPts val="4794"/>
              </a:lnSpc>
            </a:pPr>
            <a:r>
              <a:rPr lang="en-US" sz="3424">
                <a:solidFill>
                  <a:srgbClr val="131416"/>
                </a:solidFill>
                <a:latin typeface="Open Sans"/>
                <a:ea typeface="Open Sans"/>
                <a:cs typeface="Open Sans"/>
                <a:sym typeface="Open Sans"/>
              </a:rPr>
              <a:t>Las listas se utilizan para definir una colección de cadenas, objetos, nodos o transportistas.</a:t>
            </a:r>
          </a:p>
          <a:p>
            <a:pPr algn="just">
              <a:lnSpc>
                <a:spcPts val="4794"/>
              </a:lnSpc>
            </a:pPr>
            <a:endParaRPr lang="en-US" sz="3424">
              <a:solidFill>
                <a:srgbClr val="131416"/>
              </a:solidFill>
              <a:latin typeface="Open Sans"/>
              <a:ea typeface="Open Sans"/>
              <a:cs typeface="Open Sans"/>
              <a:sym typeface="Open Sans"/>
            </a:endParaRPr>
          </a:p>
          <a:p>
            <a:pPr algn="just">
              <a:lnSpc>
                <a:spcPts val="4794"/>
              </a:lnSpc>
            </a:pPr>
            <a:r>
              <a:rPr lang="en-US" sz="3424">
                <a:solidFill>
                  <a:srgbClr val="131416"/>
                </a:solidFill>
                <a:latin typeface="Open Sans"/>
                <a:ea typeface="Open Sans"/>
                <a:cs typeface="Open Sans"/>
                <a:sym typeface="Open Sans"/>
              </a:rPr>
              <a:t>La lista también se utilizan para definir el cambio posible de estados de una matriz de conmutación (por ejemplo, color, tamaño, etc), o para proporcionar una lista donde se debe de hacer alguna selección (por ejemplo, unrecurso para aprovechar, eltransportista para seleccionar, etc).</a:t>
            </a:r>
          </a:p>
          <a:p>
            <a:pPr algn="just">
              <a:lnSpc>
                <a:spcPts val="3534"/>
              </a:lnSpc>
            </a:pPr>
            <a:endParaRPr lang="en-US" sz="3424">
              <a:solidFill>
                <a:srgbClr val="131416"/>
              </a:solidFill>
              <a:latin typeface="Open Sans"/>
              <a:ea typeface="Open Sans"/>
              <a:cs typeface="Open Sans"/>
              <a:sym typeface="Open Sans"/>
            </a:endParaRPr>
          </a:p>
          <a:p>
            <a:pPr algn="just">
              <a:lnSpc>
                <a:spcPts val="4794"/>
              </a:lnSpc>
            </a:pPr>
            <a:endParaRPr lang="en-US" sz="3424">
              <a:solidFill>
                <a:srgbClr val="131416"/>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Freeform 2"/>
          <p:cNvSpPr/>
          <p:nvPr/>
        </p:nvSpPr>
        <p:spPr>
          <a:xfrm>
            <a:off x="9516109" y="5517937"/>
            <a:ext cx="7112822" cy="3740363"/>
          </a:xfrm>
          <a:custGeom>
            <a:avLst/>
            <a:gdLst/>
            <a:ahLst/>
            <a:cxnLst/>
            <a:rect l="l" t="t" r="r" b="b"/>
            <a:pathLst>
              <a:path w="7112822" h="3740363">
                <a:moveTo>
                  <a:pt x="0" y="0"/>
                </a:moveTo>
                <a:lnTo>
                  <a:pt x="7112822" y="0"/>
                </a:lnTo>
                <a:lnTo>
                  <a:pt x="7112822" y="3740363"/>
                </a:lnTo>
                <a:lnTo>
                  <a:pt x="0" y="3740363"/>
                </a:lnTo>
                <a:lnTo>
                  <a:pt x="0" y="0"/>
                </a:lnTo>
                <a:close/>
              </a:path>
            </a:pathLst>
          </a:custGeom>
          <a:blipFill>
            <a:blip r:embed="rId2"/>
            <a:stretch>
              <a:fillRect/>
            </a:stretch>
          </a:blipFill>
        </p:spPr>
        <p:txBody>
          <a:bodyPr/>
          <a:lstStyle/>
          <a:p>
            <a:endParaRPr lang="en-US"/>
          </a:p>
        </p:txBody>
      </p:sp>
      <p:sp>
        <p:nvSpPr>
          <p:cNvPr id="3" name="Freeform 3"/>
          <p:cNvSpPr/>
          <p:nvPr/>
        </p:nvSpPr>
        <p:spPr>
          <a:xfrm>
            <a:off x="10946336" y="1394667"/>
            <a:ext cx="4252367" cy="3313533"/>
          </a:xfrm>
          <a:custGeom>
            <a:avLst/>
            <a:gdLst/>
            <a:ahLst/>
            <a:cxnLst/>
            <a:rect l="l" t="t" r="r" b="b"/>
            <a:pathLst>
              <a:path w="4252367" h="3313533">
                <a:moveTo>
                  <a:pt x="0" y="0"/>
                </a:moveTo>
                <a:lnTo>
                  <a:pt x="4252367" y="0"/>
                </a:lnTo>
                <a:lnTo>
                  <a:pt x="4252367" y="3313533"/>
                </a:lnTo>
                <a:lnTo>
                  <a:pt x="0" y="331353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75654" y="623142"/>
            <a:ext cx="7010767" cy="1533525"/>
          </a:xfrm>
          <a:prstGeom prst="rect">
            <a:avLst/>
          </a:prstGeom>
        </p:spPr>
        <p:txBody>
          <a:bodyPr lIns="0" tIns="0" rIns="0" bIns="0" rtlCol="0" anchor="t">
            <a:spAutoFit/>
          </a:bodyPr>
          <a:lstStyle/>
          <a:p>
            <a:pPr algn="l">
              <a:lnSpc>
                <a:spcPts val="12000"/>
              </a:lnSpc>
            </a:pPr>
            <a:r>
              <a:rPr lang="en-US" sz="10000">
                <a:solidFill>
                  <a:srgbClr val="2A2A2A"/>
                </a:solidFill>
                <a:latin typeface="Open Sans"/>
                <a:ea typeface="Open Sans"/>
                <a:cs typeface="Open Sans"/>
                <a:sym typeface="Open Sans"/>
              </a:rPr>
              <a:t>Listas</a:t>
            </a:r>
          </a:p>
        </p:txBody>
      </p:sp>
      <p:sp>
        <p:nvSpPr>
          <p:cNvPr id="5" name="TextBox 5"/>
          <p:cNvSpPr txBox="1"/>
          <p:nvPr/>
        </p:nvSpPr>
        <p:spPr>
          <a:xfrm>
            <a:off x="694704" y="2507555"/>
            <a:ext cx="8821404" cy="6418581"/>
          </a:xfrm>
          <a:prstGeom prst="rect">
            <a:avLst/>
          </a:prstGeom>
        </p:spPr>
        <p:txBody>
          <a:bodyPr lIns="0" tIns="0" rIns="0" bIns="0" rtlCol="0" anchor="t">
            <a:spAutoFit/>
          </a:bodyPr>
          <a:lstStyle/>
          <a:p>
            <a:pPr algn="just">
              <a:lnSpc>
                <a:spcPts val="4794"/>
              </a:lnSpc>
            </a:pPr>
            <a:r>
              <a:rPr lang="en-US" sz="3424">
                <a:solidFill>
                  <a:srgbClr val="131416"/>
                </a:solidFill>
                <a:latin typeface="Open Sans"/>
                <a:ea typeface="Open Sans"/>
                <a:cs typeface="Open Sans"/>
                <a:sym typeface="Open Sans"/>
              </a:rPr>
              <a:t>En Simio, podemos crear listas en elapartado Definitions -&gt;Lists.</a:t>
            </a:r>
          </a:p>
          <a:p>
            <a:pPr algn="just">
              <a:lnSpc>
                <a:spcPts val="4794"/>
              </a:lnSpc>
            </a:pPr>
            <a:endParaRPr lang="en-US" sz="3424">
              <a:solidFill>
                <a:srgbClr val="131416"/>
              </a:solidFill>
              <a:latin typeface="Open Sans"/>
              <a:ea typeface="Open Sans"/>
              <a:cs typeface="Open Sans"/>
              <a:sym typeface="Open Sans"/>
            </a:endParaRPr>
          </a:p>
          <a:p>
            <a:pPr algn="just">
              <a:lnSpc>
                <a:spcPts val="4794"/>
              </a:lnSpc>
            </a:pPr>
            <a:r>
              <a:rPr lang="en-US" sz="3424">
                <a:solidFill>
                  <a:srgbClr val="131416"/>
                </a:solidFill>
                <a:latin typeface="Open Sans"/>
                <a:ea typeface="Open Sans"/>
                <a:cs typeface="Open Sans"/>
                <a:sym typeface="Open Sans"/>
              </a:rPr>
              <a:t>Las listas que se pueden generar son: </a:t>
            </a:r>
          </a:p>
          <a:p>
            <a:pPr marL="739452" lvl="1" indent="-369726" algn="just">
              <a:lnSpc>
                <a:spcPts val="4794"/>
              </a:lnSpc>
              <a:buFont typeface="Arial"/>
              <a:buChar char="•"/>
            </a:pPr>
            <a:r>
              <a:rPr lang="en-US" sz="3424">
                <a:solidFill>
                  <a:srgbClr val="131416"/>
                </a:solidFill>
                <a:latin typeface="Open Sans"/>
                <a:ea typeface="Open Sans"/>
                <a:cs typeface="Open Sans"/>
                <a:sym typeface="Open Sans"/>
              </a:rPr>
              <a:t>String</a:t>
            </a:r>
          </a:p>
          <a:p>
            <a:pPr marL="739452" lvl="1" indent="-369726" algn="just">
              <a:lnSpc>
                <a:spcPts val="4794"/>
              </a:lnSpc>
              <a:buFont typeface="Arial"/>
              <a:buChar char="•"/>
            </a:pPr>
            <a:r>
              <a:rPr lang="en-US" sz="3424">
                <a:solidFill>
                  <a:srgbClr val="131416"/>
                </a:solidFill>
                <a:latin typeface="Open Sans"/>
                <a:ea typeface="Open Sans"/>
                <a:cs typeface="Open Sans"/>
                <a:sym typeface="Open Sans"/>
              </a:rPr>
              <a:t>Object </a:t>
            </a:r>
          </a:p>
          <a:p>
            <a:pPr marL="739452" lvl="1" indent="-369726" algn="just">
              <a:lnSpc>
                <a:spcPts val="4794"/>
              </a:lnSpc>
              <a:buFont typeface="Arial"/>
              <a:buChar char="•"/>
            </a:pPr>
            <a:r>
              <a:rPr lang="en-US" sz="3424">
                <a:solidFill>
                  <a:srgbClr val="131416"/>
                </a:solidFill>
                <a:latin typeface="Open Sans"/>
                <a:ea typeface="Open Sans"/>
                <a:cs typeface="Open Sans"/>
                <a:sym typeface="Open Sans"/>
              </a:rPr>
              <a:t>Node</a:t>
            </a:r>
          </a:p>
          <a:p>
            <a:pPr marL="739452" lvl="1" indent="-369726" algn="just">
              <a:lnSpc>
                <a:spcPts val="4794"/>
              </a:lnSpc>
              <a:buFont typeface="Arial"/>
              <a:buChar char="•"/>
            </a:pPr>
            <a:r>
              <a:rPr lang="en-US" sz="3424">
                <a:solidFill>
                  <a:srgbClr val="131416"/>
                </a:solidFill>
                <a:latin typeface="Open Sans"/>
                <a:ea typeface="Open Sans"/>
                <a:cs typeface="Open Sans"/>
                <a:sym typeface="Open Sans"/>
              </a:rPr>
              <a:t>Transporter</a:t>
            </a:r>
          </a:p>
          <a:p>
            <a:pPr algn="just">
              <a:lnSpc>
                <a:spcPts val="4794"/>
              </a:lnSpc>
            </a:pPr>
            <a:endParaRPr lang="en-US" sz="3424">
              <a:solidFill>
                <a:srgbClr val="131416"/>
              </a:solidFill>
              <a:latin typeface="Open Sans"/>
              <a:ea typeface="Open Sans"/>
              <a:cs typeface="Open Sans"/>
              <a:sym typeface="Open Sans"/>
            </a:endParaRPr>
          </a:p>
          <a:p>
            <a:pPr algn="just">
              <a:lnSpc>
                <a:spcPts val="3534"/>
              </a:lnSpc>
            </a:pPr>
            <a:endParaRPr lang="en-US" sz="3424">
              <a:solidFill>
                <a:srgbClr val="131416"/>
              </a:solidFill>
              <a:latin typeface="Open Sans"/>
              <a:ea typeface="Open Sans"/>
              <a:cs typeface="Open Sans"/>
              <a:sym typeface="Open Sans"/>
            </a:endParaRPr>
          </a:p>
          <a:p>
            <a:pPr algn="just">
              <a:lnSpc>
                <a:spcPts val="4794"/>
              </a:lnSpc>
            </a:pPr>
            <a:endParaRPr lang="en-US" sz="3424">
              <a:solidFill>
                <a:srgbClr val="131416"/>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0146478" y="4573786"/>
            <a:ext cx="7112822" cy="3740363"/>
          </a:xfrm>
          <a:custGeom>
            <a:avLst/>
            <a:gdLst/>
            <a:ahLst/>
            <a:cxnLst/>
            <a:rect l="l" t="t" r="r" b="b"/>
            <a:pathLst>
              <a:path w="7112822" h="3740363">
                <a:moveTo>
                  <a:pt x="0" y="0"/>
                </a:moveTo>
                <a:lnTo>
                  <a:pt x="7112822" y="0"/>
                </a:lnTo>
                <a:lnTo>
                  <a:pt x="7112822" y="3740363"/>
                </a:lnTo>
                <a:lnTo>
                  <a:pt x="0" y="3740363"/>
                </a:lnTo>
                <a:lnTo>
                  <a:pt x="0" y="0"/>
                </a:lnTo>
                <a:close/>
              </a:path>
            </a:pathLst>
          </a:custGeom>
          <a:blipFill>
            <a:blip r:embed="rId2"/>
            <a:stretch>
              <a:fillRect/>
            </a:stretch>
          </a:blipFill>
        </p:spPr>
        <p:txBody>
          <a:bodyPr/>
          <a:lstStyle/>
          <a:p>
            <a:endParaRPr lang="en-US"/>
          </a:p>
        </p:txBody>
      </p:sp>
      <p:sp>
        <p:nvSpPr>
          <p:cNvPr id="4" name="Freeform 4"/>
          <p:cNvSpPr/>
          <p:nvPr/>
        </p:nvSpPr>
        <p:spPr>
          <a:xfrm>
            <a:off x="10697827" y="1028700"/>
            <a:ext cx="5653702" cy="2883959"/>
          </a:xfrm>
          <a:custGeom>
            <a:avLst/>
            <a:gdLst/>
            <a:ahLst/>
            <a:cxnLst/>
            <a:rect l="l" t="t" r="r" b="b"/>
            <a:pathLst>
              <a:path w="5653702" h="2883959">
                <a:moveTo>
                  <a:pt x="0" y="0"/>
                </a:moveTo>
                <a:lnTo>
                  <a:pt x="5653702" y="0"/>
                </a:lnTo>
                <a:lnTo>
                  <a:pt x="5653702" y="2883959"/>
                </a:lnTo>
                <a:lnTo>
                  <a:pt x="0" y="28839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19175"/>
            <a:ext cx="7395097" cy="1188835"/>
          </a:xfrm>
          <a:prstGeom prst="rect">
            <a:avLst/>
          </a:prstGeom>
        </p:spPr>
        <p:txBody>
          <a:bodyPr lIns="0" tIns="0" rIns="0" bIns="0" rtlCol="0" anchor="t">
            <a:spAutoFit/>
          </a:bodyPr>
          <a:lstStyle/>
          <a:p>
            <a:pPr algn="l">
              <a:lnSpc>
                <a:spcPts val="9318"/>
              </a:lnSpc>
            </a:pPr>
            <a:r>
              <a:rPr lang="en-US" sz="7765">
                <a:solidFill>
                  <a:srgbClr val="FFFFFF"/>
                </a:solidFill>
                <a:latin typeface="Open Sans"/>
                <a:ea typeface="Open Sans"/>
                <a:cs typeface="Open Sans"/>
                <a:sym typeface="Open Sans"/>
              </a:rPr>
              <a:t>String List </a:t>
            </a:r>
          </a:p>
        </p:txBody>
      </p:sp>
      <p:sp>
        <p:nvSpPr>
          <p:cNvPr id="6" name="TextBox 6"/>
          <p:cNvSpPr txBox="1"/>
          <p:nvPr/>
        </p:nvSpPr>
        <p:spPr>
          <a:xfrm>
            <a:off x="686865" y="3792130"/>
            <a:ext cx="8083615" cy="42481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Define una lista de cadenas (por ejemplo, pequeña, mediana y gran empresa) que se utilizan para definir una lista de propiedades que puede tener cualquier valor dentro de la lista, o el posible de-a(hacia) los estados en una mesa de cambio.</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0146478" y="4573786"/>
            <a:ext cx="7112822" cy="3740363"/>
          </a:xfrm>
          <a:custGeom>
            <a:avLst/>
            <a:gdLst/>
            <a:ahLst/>
            <a:cxnLst/>
            <a:rect l="l" t="t" r="r" b="b"/>
            <a:pathLst>
              <a:path w="7112822" h="3740363">
                <a:moveTo>
                  <a:pt x="0" y="0"/>
                </a:moveTo>
                <a:lnTo>
                  <a:pt x="7112822" y="0"/>
                </a:lnTo>
                <a:lnTo>
                  <a:pt x="7112822" y="3740363"/>
                </a:lnTo>
                <a:lnTo>
                  <a:pt x="0" y="3740363"/>
                </a:lnTo>
                <a:lnTo>
                  <a:pt x="0" y="0"/>
                </a:lnTo>
                <a:close/>
              </a:path>
            </a:pathLst>
          </a:custGeom>
          <a:blipFill>
            <a:blip r:embed="rId2"/>
            <a:stretch>
              <a:fillRect/>
            </a:stretch>
          </a:blipFill>
        </p:spPr>
        <p:txBody>
          <a:bodyPr/>
          <a:lstStyle/>
          <a:p>
            <a:endParaRPr lang="en-US"/>
          </a:p>
        </p:txBody>
      </p:sp>
      <p:sp>
        <p:nvSpPr>
          <p:cNvPr id="4" name="Freeform 4"/>
          <p:cNvSpPr/>
          <p:nvPr/>
        </p:nvSpPr>
        <p:spPr>
          <a:xfrm>
            <a:off x="10754296" y="1357097"/>
            <a:ext cx="5558892" cy="2452452"/>
          </a:xfrm>
          <a:custGeom>
            <a:avLst/>
            <a:gdLst/>
            <a:ahLst/>
            <a:cxnLst/>
            <a:rect l="l" t="t" r="r" b="b"/>
            <a:pathLst>
              <a:path w="5558892" h="2452452">
                <a:moveTo>
                  <a:pt x="0" y="0"/>
                </a:moveTo>
                <a:lnTo>
                  <a:pt x="5558892" y="0"/>
                </a:lnTo>
                <a:lnTo>
                  <a:pt x="5558892" y="2452452"/>
                </a:lnTo>
                <a:lnTo>
                  <a:pt x="0" y="245245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19175"/>
            <a:ext cx="7395097" cy="1188835"/>
          </a:xfrm>
          <a:prstGeom prst="rect">
            <a:avLst/>
          </a:prstGeom>
        </p:spPr>
        <p:txBody>
          <a:bodyPr lIns="0" tIns="0" rIns="0" bIns="0" rtlCol="0" anchor="t">
            <a:spAutoFit/>
          </a:bodyPr>
          <a:lstStyle/>
          <a:p>
            <a:pPr algn="l">
              <a:lnSpc>
                <a:spcPts val="9318"/>
              </a:lnSpc>
            </a:pPr>
            <a:r>
              <a:rPr lang="en-US" sz="7765">
                <a:solidFill>
                  <a:srgbClr val="FFFFFF"/>
                </a:solidFill>
                <a:latin typeface="Open Sans"/>
                <a:ea typeface="Open Sans"/>
                <a:cs typeface="Open Sans"/>
                <a:sym typeface="Open Sans"/>
              </a:rPr>
              <a:t>Object List</a:t>
            </a:r>
          </a:p>
        </p:txBody>
      </p:sp>
      <p:sp>
        <p:nvSpPr>
          <p:cNvPr id="6" name="TextBox 6"/>
          <p:cNvSpPr txBox="1"/>
          <p:nvPr/>
        </p:nvSpPr>
        <p:spPr>
          <a:xfrm>
            <a:off x="686865" y="3525430"/>
            <a:ext cx="8083615" cy="47815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Define una lista de objetos (por ejemplo, Fred, Sue, Tom),hace referencia a lasmedidas (por ejemplo, paso FindObject) y objetos (por ejemplo, objeto de estación de trabajo) que permite una selección de un objeto a partir de una lista de objetos, Inidican propiedades de cada objeto. </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1462515" y="1618355"/>
            <a:ext cx="4713738" cy="2478776"/>
          </a:xfrm>
          <a:custGeom>
            <a:avLst/>
            <a:gdLst/>
            <a:ahLst/>
            <a:cxnLst/>
            <a:rect l="l" t="t" r="r" b="b"/>
            <a:pathLst>
              <a:path w="4713738" h="2478776">
                <a:moveTo>
                  <a:pt x="0" y="0"/>
                </a:moveTo>
                <a:lnTo>
                  <a:pt x="4713738" y="0"/>
                </a:lnTo>
                <a:lnTo>
                  <a:pt x="4713738" y="2478776"/>
                </a:lnTo>
                <a:lnTo>
                  <a:pt x="0" y="2478776"/>
                </a:lnTo>
                <a:lnTo>
                  <a:pt x="0" y="0"/>
                </a:lnTo>
                <a:close/>
              </a:path>
            </a:pathLst>
          </a:custGeom>
          <a:blipFill>
            <a:blip r:embed="rId2"/>
            <a:stretch>
              <a:fillRect/>
            </a:stretch>
          </a:blipFill>
        </p:spPr>
        <p:txBody>
          <a:bodyPr/>
          <a:lstStyle/>
          <a:p>
            <a:endParaRPr lang="en-US"/>
          </a:p>
        </p:txBody>
      </p:sp>
      <p:sp>
        <p:nvSpPr>
          <p:cNvPr id="4" name="Freeform 4"/>
          <p:cNvSpPr/>
          <p:nvPr/>
        </p:nvSpPr>
        <p:spPr>
          <a:xfrm>
            <a:off x="10550007" y="5280007"/>
            <a:ext cx="6920305" cy="2760273"/>
          </a:xfrm>
          <a:custGeom>
            <a:avLst/>
            <a:gdLst/>
            <a:ahLst/>
            <a:cxnLst/>
            <a:rect l="l" t="t" r="r" b="b"/>
            <a:pathLst>
              <a:path w="6920305" h="2760273">
                <a:moveTo>
                  <a:pt x="0" y="0"/>
                </a:moveTo>
                <a:lnTo>
                  <a:pt x="6920305" y="0"/>
                </a:lnTo>
                <a:lnTo>
                  <a:pt x="6920305" y="2760273"/>
                </a:lnTo>
                <a:lnTo>
                  <a:pt x="0" y="276027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19175"/>
            <a:ext cx="7395097" cy="1188835"/>
          </a:xfrm>
          <a:prstGeom prst="rect">
            <a:avLst/>
          </a:prstGeom>
        </p:spPr>
        <p:txBody>
          <a:bodyPr lIns="0" tIns="0" rIns="0" bIns="0" rtlCol="0" anchor="t">
            <a:spAutoFit/>
          </a:bodyPr>
          <a:lstStyle/>
          <a:p>
            <a:pPr algn="l">
              <a:lnSpc>
                <a:spcPts val="9318"/>
              </a:lnSpc>
            </a:pPr>
            <a:r>
              <a:rPr lang="en-US" sz="7765">
                <a:solidFill>
                  <a:srgbClr val="FFFFFF"/>
                </a:solidFill>
                <a:latin typeface="Open Sans"/>
                <a:ea typeface="Open Sans"/>
                <a:cs typeface="Open Sans"/>
                <a:sym typeface="Open Sans"/>
              </a:rPr>
              <a:t>Node List</a:t>
            </a:r>
          </a:p>
        </p:txBody>
      </p:sp>
      <p:sp>
        <p:nvSpPr>
          <p:cNvPr id="6" name="TextBox 6"/>
          <p:cNvSpPr txBox="1"/>
          <p:nvPr/>
        </p:nvSpPr>
        <p:spPr>
          <a:xfrm>
            <a:off x="686865" y="3792130"/>
            <a:ext cx="8083615" cy="42481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Define unalistade nodos (porejemplo, de entrada @taladro, de entrada @Torno, MergePoint) que son utilizados por el objeto TransferNode y RoutingGroup, elementos de ruta dinámica de entidad aunnodo en funcióndel estado actual.</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1462515" y="1618355"/>
            <a:ext cx="4713738" cy="2478776"/>
          </a:xfrm>
          <a:custGeom>
            <a:avLst/>
            <a:gdLst/>
            <a:ahLst/>
            <a:cxnLst/>
            <a:rect l="l" t="t" r="r" b="b"/>
            <a:pathLst>
              <a:path w="4713738" h="2478776">
                <a:moveTo>
                  <a:pt x="0" y="0"/>
                </a:moveTo>
                <a:lnTo>
                  <a:pt x="4713738" y="0"/>
                </a:lnTo>
                <a:lnTo>
                  <a:pt x="4713738" y="2478776"/>
                </a:lnTo>
                <a:lnTo>
                  <a:pt x="0" y="2478776"/>
                </a:lnTo>
                <a:lnTo>
                  <a:pt x="0" y="0"/>
                </a:lnTo>
                <a:close/>
              </a:path>
            </a:pathLst>
          </a:custGeom>
          <a:blipFill>
            <a:blip r:embed="rId2"/>
            <a:stretch>
              <a:fillRect/>
            </a:stretch>
          </a:blipFill>
        </p:spPr>
        <p:txBody>
          <a:bodyPr/>
          <a:lstStyle/>
          <a:p>
            <a:endParaRPr lang="en-US"/>
          </a:p>
        </p:txBody>
      </p:sp>
      <p:sp>
        <p:nvSpPr>
          <p:cNvPr id="4" name="Freeform 4"/>
          <p:cNvSpPr/>
          <p:nvPr/>
        </p:nvSpPr>
        <p:spPr>
          <a:xfrm>
            <a:off x="10172223" y="5263706"/>
            <a:ext cx="7294322" cy="2509874"/>
          </a:xfrm>
          <a:custGeom>
            <a:avLst/>
            <a:gdLst/>
            <a:ahLst/>
            <a:cxnLst/>
            <a:rect l="l" t="t" r="r" b="b"/>
            <a:pathLst>
              <a:path w="7294322" h="2509874">
                <a:moveTo>
                  <a:pt x="0" y="0"/>
                </a:moveTo>
                <a:lnTo>
                  <a:pt x="7294322" y="0"/>
                </a:lnTo>
                <a:lnTo>
                  <a:pt x="7294322" y="2509874"/>
                </a:lnTo>
                <a:lnTo>
                  <a:pt x="0" y="250987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19175"/>
            <a:ext cx="7395097" cy="1188835"/>
          </a:xfrm>
          <a:prstGeom prst="rect">
            <a:avLst/>
          </a:prstGeom>
        </p:spPr>
        <p:txBody>
          <a:bodyPr lIns="0" tIns="0" rIns="0" bIns="0" rtlCol="0" anchor="t">
            <a:spAutoFit/>
          </a:bodyPr>
          <a:lstStyle/>
          <a:p>
            <a:pPr algn="l">
              <a:lnSpc>
                <a:spcPts val="9318"/>
              </a:lnSpc>
            </a:pPr>
            <a:r>
              <a:rPr lang="en-US" sz="7765">
                <a:solidFill>
                  <a:srgbClr val="FFFFFF"/>
                </a:solidFill>
                <a:latin typeface="Open Sans"/>
                <a:ea typeface="Open Sans"/>
                <a:cs typeface="Open Sans"/>
                <a:sym typeface="Open Sans"/>
              </a:rPr>
              <a:t>Transporter list</a:t>
            </a:r>
          </a:p>
        </p:txBody>
      </p:sp>
      <p:sp>
        <p:nvSpPr>
          <p:cNvPr id="6" name="TextBox 6"/>
          <p:cNvSpPr txBox="1"/>
          <p:nvPr/>
        </p:nvSpPr>
        <p:spPr>
          <a:xfrm>
            <a:off x="686865" y="4058830"/>
            <a:ext cx="8083615" cy="37147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Define una lista de elementos transportistas (porejemplo, cart1, cart2, cart3) que es utilizado por los pasos (porejemplo, paso Ride) y objetos (por ejemplo, TransferNode) que permitir la selección de untransportista de una listade los transportistas.</a:t>
            </a: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15301" y="3871952"/>
            <a:ext cx="6535301" cy="4906696"/>
          </a:xfrm>
          <a:custGeom>
            <a:avLst/>
            <a:gdLst/>
            <a:ahLst/>
            <a:cxnLst/>
            <a:rect l="l" t="t" r="r" b="b"/>
            <a:pathLst>
              <a:path w="6535301" h="4906696">
                <a:moveTo>
                  <a:pt x="0" y="0"/>
                </a:moveTo>
                <a:lnTo>
                  <a:pt x="6535301" y="0"/>
                </a:lnTo>
                <a:lnTo>
                  <a:pt x="6535301" y="4906695"/>
                </a:lnTo>
                <a:lnTo>
                  <a:pt x="0" y="490669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13398"/>
            <a:ext cx="7235427"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Colas </a:t>
            </a:r>
          </a:p>
        </p:txBody>
      </p:sp>
      <p:sp>
        <p:nvSpPr>
          <p:cNvPr id="4" name="TextBox 4"/>
          <p:cNvSpPr txBox="1"/>
          <p:nvPr/>
        </p:nvSpPr>
        <p:spPr>
          <a:xfrm>
            <a:off x="1028700" y="4109714"/>
            <a:ext cx="7235427" cy="5252085"/>
          </a:xfrm>
          <a:prstGeom prst="rect">
            <a:avLst/>
          </a:prstGeom>
        </p:spPr>
        <p:txBody>
          <a:bodyPr lIns="0" tIns="0" rIns="0" bIns="0" rtlCol="0" anchor="t">
            <a:spAutoFit/>
          </a:bodyPr>
          <a:lstStyle/>
          <a:p>
            <a:pPr algn="l">
              <a:lnSpc>
                <a:spcPts val="4514"/>
              </a:lnSpc>
            </a:pPr>
            <a:r>
              <a:rPr lang="en-US" sz="3224">
                <a:solidFill>
                  <a:srgbClr val="2A2A2A"/>
                </a:solidFill>
                <a:latin typeface="Open Sans"/>
                <a:ea typeface="Open Sans"/>
                <a:cs typeface="Open Sans"/>
                <a:sym typeface="Open Sans"/>
              </a:rPr>
              <a:t>Las diferentes colas que podemos usarson: </a:t>
            </a:r>
          </a:p>
          <a:p>
            <a:pPr marL="696273" lvl="1" indent="-348136" algn="l">
              <a:lnSpc>
                <a:spcPts val="4514"/>
              </a:lnSpc>
              <a:buFont typeface="Arial"/>
              <a:buChar char="•"/>
            </a:pPr>
            <a:r>
              <a:rPr lang="en-US" sz="3224">
                <a:solidFill>
                  <a:srgbClr val="2A2A2A"/>
                </a:solidFill>
                <a:latin typeface="Open Sans"/>
                <a:ea typeface="Open Sans"/>
                <a:cs typeface="Open Sans"/>
                <a:sym typeface="Open Sans"/>
              </a:rPr>
              <a:t>Unicas</a:t>
            </a:r>
          </a:p>
          <a:p>
            <a:pPr marL="696273" lvl="1" indent="-348136" algn="l">
              <a:lnSpc>
                <a:spcPts val="4514"/>
              </a:lnSpc>
              <a:buFont typeface="Arial"/>
              <a:buChar char="•"/>
            </a:pPr>
            <a:r>
              <a:rPr lang="en-US" sz="3224">
                <a:solidFill>
                  <a:srgbClr val="2A2A2A"/>
                </a:solidFill>
                <a:latin typeface="Open Sans"/>
                <a:ea typeface="Open Sans"/>
                <a:cs typeface="Open Sans"/>
                <a:sym typeface="Open Sans"/>
              </a:rPr>
              <a:t>Multiples</a:t>
            </a:r>
          </a:p>
          <a:p>
            <a:pPr marL="696273" lvl="1" indent="-348136" algn="l">
              <a:lnSpc>
                <a:spcPts val="4514"/>
              </a:lnSpc>
              <a:buFont typeface="Arial"/>
              <a:buChar char="•"/>
            </a:pPr>
            <a:r>
              <a:rPr lang="en-US" sz="3224">
                <a:solidFill>
                  <a:srgbClr val="2A2A2A"/>
                </a:solidFill>
                <a:latin typeface="Open Sans"/>
                <a:ea typeface="Open Sans"/>
                <a:cs typeface="Open Sans"/>
                <a:sym typeface="Open Sans"/>
              </a:rPr>
              <a:t>First-in First-out (FIFO) </a:t>
            </a:r>
          </a:p>
          <a:p>
            <a:pPr marL="696273" lvl="1" indent="-348136" algn="l">
              <a:lnSpc>
                <a:spcPts val="4514"/>
              </a:lnSpc>
              <a:buFont typeface="Arial"/>
              <a:buChar char="•"/>
            </a:pPr>
            <a:r>
              <a:rPr lang="en-US" sz="3224">
                <a:solidFill>
                  <a:srgbClr val="2A2A2A"/>
                </a:solidFill>
                <a:latin typeface="Open Sans"/>
                <a:ea typeface="Open Sans"/>
                <a:cs typeface="Open Sans"/>
                <a:sym typeface="Open Sans"/>
              </a:rPr>
              <a:t>Last-In First-Out (LIFO)</a:t>
            </a:r>
          </a:p>
          <a:p>
            <a:pPr marL="696273" lvl="1" indent="-348136" algn="l">
              <a:lnSpc>
                <a:spcPts val="4514"/>
              </a:lnSpc>
              <a:buFont typeface="Arial"/>
              <a:buChar char="•"/>
            </a:pPr>
            <a:r>
              <a:rPr lang="en-US" sz="3224">
                <a:solidFill>
                  <a:srgbClr val="2A2A2A"/>
                </a:solidFill>
                <a:latin typeface="Open Sans"/>
                <a:ea typeface="Open Sans"/>
                <a:cs typeface="Open Sans"/>
                <a:sym typeface="Open Sans"/>
              </a:rPr>
              <a:t> Colas Random (RSS) </a:t>
            </a:r>
          </a:p>
          <a:p>
            <a:pPr marL="847399" lvl="1" indent="-423699" algn="l">
              <a:lnSpc>
                <a:spcPts val="5494"/>
              </a:lnSpc>
              <a:buFont typeface="Arial"/>
              <a:buChar char="•"/>
            </a:pPr>
            <a:r>
              <a:rPr lang="en-US" sz="3924">
                <a:solidFill>
                  <a:srgbClr val="2A2A2A"/>
                </a:solidFill>
                <a:latin typeface="Open Sans"/>
                <a:ea typeface="Open Sans"/>
                <a:cs typeface="Open Sans"/>
                <a:sym typeface="Open Sans"/>
              </a:rPr>
              <a:t>Colas Priority</a:t>
            </a:r>
          </a:p>
          <a:p>
            <a:pPr marL="696274" lvl="1" indent="-348137" algn="l">
              <a:lnSpc>
                <a:spcPts val="4514"/>
              </a:lnSpc>
              <a:buFont typeface="Arial"/>
              <a:buChar char="•"/>
            </a:pPr>
            <a:r>
              <a:rPr lang="en-US" sz="3224">
                <a:solidFill>
                  <a:srgbClr val="2A2A2A"/>
                </a:solidFill>
                <a:latin typeface="Open Sans"/>
                <a:ea typeface="Open Sans"/>
                <a:cs typeface="Open Sans"/>
                <a:sym typeface="Open Sans"/>
              </a:rPr>
              <a:t>Colas Weighted FairQueing (WFQ)</a:t>
            </a:r>
          </a:p>
        </p:txBody>
      </p:sp>
      <p:sp>
        <p:nvSpPr>
          <p:cNvPr id="5" name="TextBox 5"/>
          <p:cNvSpPr txBox="1"/>
          <p:nvPr/>
        </p:nvSpPr>
        <p:spPr>
          <a:xfrm>
            <a:off x="1028700" y="2313473"/>
            <a:ext cx="16010473" cy="1019175"/>
          </a:xfrm>
          <a:prstGeom prst="rect">
            <a:avLst/>
          </a:prstGeom>
        </p:spPr>
        <p:txBody>
          <a:bodyPr lIns="0" tIns="0" rIns="0" bIns="0" rtlCol="0" anchor="t">
            <a:spAutoFit/>
          </a:bodyPr>
          <a:lstStyle/>
          <a:p>
            <a:pPr algn="just">
              <a:lnSpc>
                <a:spcPts val="4019"/>
              </a:lnSpc>
            </a:pPr>
            <a:r>
              <a:rPr lang="en-US" sz="3350" b="1">
                <a:solidFill>
                  <a:srgbClr val="399D4E"/>
                </a:solidFill>
                <a:latin typeface="Open Sans Bold"/>
                <a:ea typeface="Open Sans Bold"/>
                <a:cs typeface="Open Sans Bold"/>
                <a:sym typeface="Open Sans Bold"/>
              </a:rPr>
              <a:t>Lascolas se utilizan para definir untipode ordenque se seguira para usarunservidor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0251" y="5922879"/>
            <a:ext cx="4148938" cy="3335421"/>
          </a:xfrm>
          <a:custGeom>
            <a:avLst/>
            <a:gdLst/>
            <a:ahLst/>
            <a:cxnLst/>
            <a:rect l="l" t="t" r="r" b="b"/>
            <a:pathLst>
              <a:path w="4148938" h="3335421">
                <a:moveTo>
                  <a:pt x="0" y="0"/>
                </a:moveTo>
                <a:lnTo>
                  <a:pt x="4148938" y="0"/>
                </a:lnTo>
                <a:lnTo>
                  <a:pt x="4148938" y="3335421"/>
                </a:lnTo>
                <a:lnTo>
                  <a:pt x="0" y="3335421"/>
                </a:lnTo>
                <a:lnTo>
                  <a:pt x="0" y="0"/>
                </a:lnTo>
                <a:close/>
              </a:path>
            </a:pathLst>
          </a:custGeom>
          <a:blipFill>
            <a:blip r:embed="rId2"/>
            <a:stretch>
              <a:fillRect/>
            </a:stretch>
          </a:blipFill>
        </p:spPr>
        <p:txBody>
          <a:bodyPr/>
          <a:lstStyle/>
          <a:p>
            <a:endParaRPr lang="en-US"/>
          </a:p>
        </p:txBody>
      </p:sp>
      <p:sp>
        <p:nvSpPr>
          <p:cNvPr id="3" name="Freeform 3"/>
          <p:cNvSpPr/>
          <p:nvPr/>
        </p:nvSpPr>
        <p:spPr>
          <a:xfrm>
            <a:off x="1248827" y="5143500"/>
            <a:ext cx="9327316" cy="4185633"/>
          </a:xfrm>
          <a:custGeom>
            <a:avLst/>
            <a:gdLst/>
            <a:ahLst/>
            <a:cxnLst/>
            <a:rect l="l" t="t" r="r" b="b"/>
            <a:pathLst>
              <a:path w="9327316" h="4185633">
                <a:moveTo>
                  <a:pt x="0" y="0"/>
                </a:moveTo>
                <a:lnTo>
                  <a:pt x="9327315" y="0"/>
                </a:lnTo>
                <a:lnTo>
                  <a:pt x="9327315" y="4185633"/>
                </a:lnTo>
                <a:lnTo>
                  <a:pt x="0" y="418563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513398"/>
            <a:ext cx="7235427"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Colas Unicas</a:t>
            </a:r>
          </a:p>
        </p:txBody>
      </p:sp>
      <p:sp>
        <p:nvSpPr>
          <p:cNvPr id="5" name="TextBox 5"/>
          <p:cNvSpPr txBox="1"/>
          <p:nvPr/>
        </p:nvSpPr>
        <p:spPr>
          <a:xfrm>
            <a:off x="1248827" y="2495191"/>
            <a:ext cx="16010473" cy="2533650"/>
          </a:xfrm>
          <a:prstGeom prst="rect">
            <a:avLst/>
          </a:prstGeom>
        </p:spPr>
        <p:txBody>
          <a:bodyPr lIns="0" tIns="0" rIns="0" bIns="0" rtlCol="0" anchor="t">
            <a:spAutoFit/>
          </a:bodyPr>
          <a:lstStyle/>
          <a:p>
            <a:pPr algn="just">
              <a:lnSpc>
                <a:spcPts val="4020"/>
              </a:lnSpc>
            </a:pPr>
            <a:r>
              <a:rPr lang="en-US" sz="3350" b="1">
                <a:solidFill>
                  <a:srgbClr val="399D4E"/>
                </a:solidFill>
                <a:latin typeface="Open Sans Bold"/>
                <a:ea typeface="Open Sans Bold"/>
                <a:cs typeface="Open Sans Bold"/>
                <a:sym typeface="Open Sans Bold"/>
              </a:rPr>
              <a:t>Son aquellas en las que todas las entidades que llegan se almacenan en una única estructura de espera antes de ser procesadas. Se utilizan cuando hay un solo recurso que atiende a todas las solicitudes en orden de llegada o prioridad.</a:t>
            </a:r>
          </a:p>
          <a:p>
            <a:pPr algn="just">
              <a:lnSpc>
                <a:spcPts val="4019"/>
              </a:lnSpc>
            </a:pPr>
            <a:endParaRPr lang="en-US" sz="3350" b="1">
              <a:solidFill>
                <a:srgbClr val="399D4E"/>
              </a:solidFill>
              <a:latin typeface="Open Sans Bold"/>
              <a:ea typeface="Open Sans Bold"/>
              <a:cs typeface="Open Sans Bold"/>
              <a:sym typeface="Open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0251" y="5922879"/>
            <a:ext cx="4148938" cy="3335421"/>
          </a:xfrm>
          <a:custGeom>
            <a:avLst/>
            <a:gdLst/>
            <a:ahLst/>
            <a:cxnLst/>
            <a:rect l="l" t="t" r="r" b="b"/>
            <a:pathLst>
              <a:path w="4148938" h="3335421">
                <a:moveTo>
                  <a:pt x="0" y="0"/>
                </a:moveTo>
                <a:lnTo>
                  <a:pt x="4148938" y="0"/>
                </a:lnTo>
                <a:lnTo>
                  <a:pt x="4148938" y="3335421"/>
                </a:lnTo>
                <a:lnTo>
                  <a:pt x="0" y="3335421"/>
                </a:lnTo>
                <a:lnTo>
                  <a:pt x="0" y="0"/>
                </a:lnTo>
                <a:close/>
              </a:path>
            </a:pathLst>
          </a:custGeom>
          <a:blipFill>
            <a:blip r:embed="rId2"/>
            <a:stretch>
              <a:fillRect/>
            </a:stretch>
          </a:blipFill>
        </p:spPr>
        <p:txBody>
          <a:bodyPr/>
          <a:lstStyle/>
          <a:p>
            <a:endParaRPr lang="en-US"/>
          </a:p>
        </p:txBody>
      </p:sp>
      <p:sp>
        <p:nvSpPr>
          <p:cNvPr id="3" name="Freeform 3"/>
          <p:cNvSpPr/>
          <p:nvPr/>
        </p:nvSpPr>
        <p:spPr>
          <a:xfrm>
            <a:off x="608992" y="4369426"/>
            <a:ext cx="11301259" cy="5269212"/>
          </a:xfrm>
          <a:custGeom>
            <a:avLst/>
            <a:gdLst/>
            <a:ahLst/>
            <a:cxnLst/>
            <a:rect l="l" t="t" r="r" b="b"/>
            <a:pathLst>
              <a:path w="11301259" h="5269212">
                <a:moveTo>
                  <a:pt x="0" y="0"/>
                </a:moveTo>
                <a:lnTo>
                  <a:pt x="11301259" y="0"/>
                </a:lnTo>
                <a:lnTo>
                  <a:pt x="11301259" y="5269212"/>
                </a:lnTo>
                <a:lnTo>
                  <a:pt x="0" y="526921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513398"/>
            <a:ext cx="7235427"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Colas Multiples</a:t>
            </a:r>
          </a:p>
        </p:txBody>
      </p:sp>
      <p:sp>
        <p:nvSpPr>
          <p:cNvPr id="5" name="TextBox 5"/>
          <p:cNvSpPr txBox="1"/>
          <p:nvPr/>
        </p:nvSpPr>
        <p:spPr>
          <a:xfrm>
            <a:off x="1248827" y="2747603"/>
            <a:ext cx="16010473" cy="2028825"/>
          </a:xfrm>
          <a:prstGeom prst="rect">
            <a:avLst/>
          </a:prstGeom>
        </p:spPr>
        <p:txBody>
          <a:bodyPr lIns="0" tIns="0" rIns="0" bIns="0" rtlCol="0" anchor="t">
            <a:spAutoFit/>
          </a:bodyPr>
          <a:lstStyle/>
          <a:p>
            <a:pPr algn="just">
              <a:lnSpc>
                <a:spcPts val="4020"/>
              </a:lnSpc>
            </a:pPr>
            <a:r>
              <a:rPr lang="en-US" sz="3350" b="1">
                <a:solidFill>
                  <a:srgbClr val="399D4E"/>
                </a:solidFill>
                <a:latin typeface="Open Sans Bold"/>
                <a:ea typeface="Open Sans Bold"/>
                <a:cs typeface="Open Sans Bold"/>
                <a:sym typeface="Open Sans Bold"/>
              </a:rPr>
              <a:t>Se componen de varias colas que gestionan diferentes tipos de solicitudes o niveles de prioridad. Estas colas pueden operar de manera independiente o estar interconectadas con reglas de asignación de recursos.</a:t>
            </a:r>
          </a:p>
          <a:p>
            <a:pPr algn="just">
              <a:lnSpc>
                <a:spcPts val="4019"/>
              </a:lnSpc>
            </a:pPr>
            <a:endParaRPr lang="en-US" sz="3350" b="1">
              <a:solidFill>
                <a:srgbClr val="399D4E"/>
              </a:solidFill>
              <a:latin typeface="Open Sans Bold"/>
              <a:ea typeface="Open Sans Bold"/>
              <a:cs typeface="Open Sans Bold"/>
              <a:sym typeface="Open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87568" y="2635056"/>
            <a:ext cx="8176834" cy="5928205"/>
          </a:xfrm>
          <a:custGeom>
            <a:avLst/>
            <a:gdLst/>
            <a:ahLst/>
            <a:cxnLst/>
            <a:rect l="l" t="t" r="r" b="b"/>
            <a:pathLst>
              <a:path w="8176834" h="5928205">
                <a:moveTo>
                  <a:pt x="0" y="0"/>
                </a:moveTo>
                <a:lnTo>
                  <a:pt x="8176834" y="0"/>
                </a:lnTo>
                <a:lnTo>
                  <a:pt x="8176834" y="5928205"/>
                </a:lnTo>
                <a:lnTo>
                  <a:pt x="0" y="592820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13398"/>
            <a:ext cx="12011718"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FIFO: First-in First-out</a:t>
            </a:r>
          </a:p>
        </p:txBody>
      </p:sp>
      <p:sp>
        <p:nvSpPr>
          <p:cNvPr id="4" name="TextBox 4"/>
          <p:cNvSpPr txBox="1"/>
          <p:nvPr/>
        </p:nvSpPr>
        <p:spPr>
          <a:xfrm>
            <a:off x="1028700" y="2625531"/>
            <a:ext cx="7152120" cy="7077075"/>
          </a:xfrm>
          <a:prstGeom prst="rect">
            <a:avLst/>
          </a:prstGeom>
        </p:spPr>
        <p:txBody>
          <a:bodyPr lIns="0" tIns="0" rIns="0" bIns="0" rtlCol="0" anchor="t">
            <a:spAutoFit/>
          </a:bodyPr>
          <a:lstStyle/>
          <a:p>
            <a:pPr algn="just">
              <a:lnSpc>
                <a:spcPts val="4020"/>
              </a:lnSpc>
            </a:pPr>
            <a:r>
              <a:rPr lang="en-US" sz="3350" b="1">
                <a:solidFill>
                  <a:srgbClr val="399D4E"/>
                </a:solidFill>
                <a:latin typeface="Open Sans Bold"/>
                <a:ea typeface="Open Sans Bold"/>
                <a:cs typeface="Open Sans Bold"/>
                <a:sym typeface="Open Sans Bold"/>
              </a:rPr>
              <a:t>Es un tipo de cola donde el primer elemento en entrar es el primero en salir. Es común en sistemas donde se necesita mantener el orden de llegada.</a:t>
            </a: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r>
              <a:rPr lang="en-US" sz="3350" b="1">
                <a:solidFill>
                  <a:srgbClr val="399D4E"/>
                </a:solidFill>
                <a:latin typeface="Open Sans Bold"/>
                <a:ea typeface="Open Sans Bold"/>
                <a:cs typeface="Open Sans Bold"/>
                <a:sym typeface="Open Sans Bold"/>
              </a:rPr>
              <a:t>Ejemplo: Una fila de clientes en un banco, donde el primero que llegó es atendido antes que los siguientes.</a:t>
            </a: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endParaRPr lang="en-US" sz="3350" b="1">
              <a:solidFill>
                <a:srgbClr val="399D4E"/>
              </a:solidFill>
              <a:latin typeface="Open Sans Bold"/>
              <a:ea typeface="Open Sans Bold"/>
              <a:cs typeface="Open Sans Bold"/>
              <a:sym typeface="Open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3550" y="1727086"/>
            <a:ext cx="6590377" cy="2191964"/>
            <a:chOff x="0" y="0"/>
            <a:chExt cx="8787170" cy="2922618"/>
          </a:xfrm>
        </p:grpSpPr>
        <p:sp>
          <p:nvSpPr>
            <p:cNvPr id="3" name="TextBox 3"/>
            <p:cNvSpPr txBox="1"/>
            <p:nvPr/>
          </p:nvSpPr>
          <p:spPr>
            <a:xfrm>
              <a:off x="0" y="0"/>
              <a:ext cx="8787170" cy="1828800"/>
            </a:xfrm>
            <a:prstGeom prst="rect">
              <a:avLst/>
            </a:prstGeom>
          </p:spPr>
          <p:txBody>
            <a:bodyPr lIns="0" tIns="0" rIns="0" bIns="0" rtlCol="0" anchor="t">
              <a:spAutoFit/>
            </a:bodyPr>
            <a:lstStyle/>
            <a:p>
              <a:pPr algn="l">
                <a:lnSpc>
                  <a:spcPts val="10800"/>
                </a:lnSpc>
              </a:pPr>
              <a:r>
                <a:rPr lang="en-US" sz="9000">
                  <a:solidFill>
                    <a:srgbClr val="2A2A2A"/>
                  </a:solidFill>
                  <a:latin typeface="Open Sans"/>
                  <a:ea typeface="Open Sans"/>
                  <a:cs typeface="Open Sans"/>
                  <a:sym typeface="Open Sans"/>
                </a:rPr>
                <a:t>Agenda</a:t>
              </a:r>
            </a:p>
          </p:txBody>
        </p:sp>
        <p:sp>
          <p:nvSpPr>
            <p:cNvPr id="4" name="TextBox 4"/>
            <p:cNvSpPr txBox="1"/>
            <p:nvPr/>
          </p:nvSpPr>
          <p:spPr>
            <a:xfrm>
              <a:off x="0" y="2313018"/>
              <a:ext cx="8787170" cy="609600"/>
            </a:xfrm>
            <a:prstGeom prst="rect">
              <a:avLst/>
            </a:prstGeom>
          </p:spPr>
          <p:txBody>
            <a:bodyPr lIns="0" tIns="0" rIns="0" bIns="0" rtlCol="0" anchor="t">
              <a:spAutoFit/>
            </a:bodyPr>
            <a:lstStyle/>
            <a:p>
              <a:pPr algn="l">
                <a:lnSpc>
                  <a:spcPts val="3600"/>
                </a:lnSpc>
              </a:pPr>
              <a:r>
                <a:rPr lang="en-US" sz="3000" b="1">
                  <a:solidFill>
                    <a:srgbClr val="2A2A2A"/>
                  </a:solidFill>
                  <a:latin typeface="Open Sans Bold"/>
                  <a:ea typeface="Open Sans Bold"/>
                  <a:cs typeface="Open Sans Bold"/>
                  <a:sym typeface="Open Sans Bold"/>
                </a:rPr>
                <a:t>Recordatorios</a:t>
              </a:r>
            </a:p>
          </p:txBody>
        </p:sp>
      </p:grpSp>
      <p:sp>
        <p:nvSpPr>
          <p:cNvPr id="5" name="Freeform 5"/>
          <p:cNvSpPr/>
          <p:nvPr/>
        </p:nvSpPr>
        <p:spPr>
          <a:xfrm>
            <a:off x="1733550" y="4797871"/>
            <a:ext cx="5997460" cy="3762043"/>
          </a:xfrm>
          <a:custGeom>
            <a:avLst/>
            <a:gdLst/>
            <a:ahLst/>
            <a:cxnLst/>
            <a:rect l="l" t="t" r="r" b="b"/>
            <a:pathLst>
              <a:path w="5997460" h="3762043">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381327" y="2768993"/>
            <a:ext cx="6077873" cy="5500201"/>
            <a:chOff x="0" y="0"/>
            <a:chExt cx="8103830" cy="7333601"/>
          </a:xfrm>
        </p:grpSpPr>
        <p:sp>
          <p:nvSpPr>
            <p:cNvPr id="7" name="AutoShape 7"/>
            <p:cNvSpPr/>
            <p:nvPr/>
          </p:nvSpPr>
          <p:spPr>
            <a:xfrm>
              <a:off x="0" y="6350"/>
              <a:ext cx="8103830" cy="0"/>
            </a:xfrm>
            <a:prstGeom prst="line">
              <a:avLst/>
            </a:prstGeom>
            <a:ln w="12700" cap="rnd">
              <a:solidFill>
                <a:srgbClr val="399D4E"/>
              </a:solidFill>
              <a:prstDash val="solid"/>
              <a:headEnd type="none" w="sm" len="sm"/>
              <a:tailEnd type="none" w="sm" len="sm"/>
            </a:ln>
          </p:spPr>
          <p:txBody>
            <a:bodyPr/>
            <a:lstStyle/>
            <a:p>
              <a:endParaRPr lang="en-US"/>
            </a:p>
          </p:txBody>
        </p:sp>
        <p:sp>
          <p:nvSpPr>
            <p:cNvPr id="8" name="TextBox 8"/>
            <p:cNvSpPr txBox="1"/>
            <p:nvPr/>
          </p:nvSpPr>
          <p:spPr>
            <a:xfrm>
              <a:off x="0" y="497603"/>
              <a:ext cx="8103830" cy="547158"/>
            </a:xfrm>
            <a:prstGeom prst="rect">
              <a:avLst/>
            </a:prstGeom>
          </p:spPr>
          <p:txBody>
            <a:bodyPr lIns="0" tIns="0" rIns="0" bIns="0" rtlCol="0" anchor="t">
              <a:spAutoFit/>
            </a:bodyPr>
            <a:lstStyle/>
            <a:p>
              <a:pPr algn="l">
                <a:lnSpc>
                  <a:spcPts val="3499"/>
                </a:lnSpc>
              </a:pPr>
              <a:r>
                <a:rPr lang="en-US" sz="2499">
                  <a:solidFill>
                    <a:srgbClr val="2A2A2A"/>
                  </a:solidFill>
                  <a:latin typeface="Open Sans"/>
                  <a:ea typeface="Open Sans"/>
                  <a:cs typeface="Open Sans"/>
                  <a:sym typeface="Open Sans"/>
                </a:rPr>
                <a:t>1er Parcial clase magistral</a:t>
              </a:r>
            </a:p>
          </p:txBody>
        </p:sp>
        <p:sp>
          <p:nvSpPr>
            <p:cNvPr id="9" name="AutoShape 9"/>
            <p:cNvSpPr/>
            <p:nvPr/>
          </p:nvSpPr>
          <p:spPr>
            <a:xfrm>
              <a:off x="0" y="1578560"/>
              <a:ext cx="8103830" cy="0"/>
            </a:xfrm>
            <a:prstGeom prst="line">
              <a:avLst/>
            </a:prstGeom>
            <a:ln w="12700" cap="rnd">
              <a:solidFill>
                <a:srgbClr val="399D4E"/>
              </a:solidFill>
              <a:prstDash val="solid"/>
              <a:headEnd type="none" w="sm" len="sm"/>
              <a:tailEnd type="none" w="sm" len="sm"/>
            </a:ln>
          </p:spPr>
          <p:txBody>
            <a:bodyPr/>
            <a:lstStyle/>
            <a:p>
              <a:endParaRPr lang="en-US"/>
            </a:p>
          </p:txBody>
        </p:sp>
        <p:sp>
          <p:nvSpPr>
            <p:cNvPr id="10" name="TextBox 10"/>
            <p:cNvSpPr txBox="1"/>
            <p:nvPr/>
          </p:nvSpPr>
          <p:spPr>
            <a:xfrm>
              <a:off x="0" y="2060288"/>
              <a:ext cx="8103830" cy="556683"/>
            </a:xfrm>
            <a:prstGeom prst="rect">
              <a:avLst/>
            </a:prstGeom>
          </p:spPr>
          <p:txBody>
            <a:bodyPr lIns="0" tIns="0" rIns="0" bIns="0" rtlCol="0" anchor="t">
              <a:spAutoFit/>
            </a:bodyPr>
            <a:lstStyle/>
            <a:p>
              <a:pPr algn="l">
                <a:lnSpc>
                  <a:spcPts val="3500"/>
                </a:lnSpc>
              </a:pPr>
              <a:r>
                <a:rPr lang="en-US" sz="2500">
                  <a:solidFill>
                    <a:srgbClr val="2A2A2A"/>
                  </a:solidFill>
                  <a:latin typeface="Open Sans"/>
                  <a:ea typeface="Open Sans"/>
                  <a:cs typeface="Open Sans"/>
                  <a:sym typeface="Open Sans"/>
                </a:rPr>
                <a:t>Graficas</a:t>
              </a:r>
            </a:p>
          </p:txBody>
        </p:sp>
        <p:sp>
          <p:nvSpPr>
            <p:cNvPr id="11" name="AutoShape 11"/>
            <p:cNvSpPr/>
            <p:nvPr/>
          </p:nvSpPr>
          <p:spPr>
            <a:xfrm>
              <a:off x="0" y="3150770"/>
              <a:ext cx="8103830" cy="0"/>
            </a:xfrm>
            <a:prstGeom prst="line">
              <a:avLst/>
            </a:prstGeom>
            <a:ln w="12700" cap="rnd">
              <a:solidFill>
                <a:srgbClr val="399D4E"/>
              </a:solidFill>
              <a:prstDash val="solid"/>
              <a:headEnd type="none" w="sm" len="sm"/>
              <a:tailEnd type="none" w="sm" len="sm"/>
            </a:ln>
          </p:spPr>
          <p:txBody>
            <a:bodyPr/>
            <a:lstStyle/>
            <a:p>
              <a:endParaRPr lang="en-US"/>
            </a:p>
          </p:txBody>
        </p:sp>
        <p:sp>
          <p:nvSpPr>
            <p:cNvPr id="12" name="TextBox 12"/>
            <p:cNvSpPr txBox="1"/>
            <p:nvPr/>
          </p:nvSpPr>
          <p:spPr>
            <a:xfrm>
              <a:off x="0" y="3632498"/>
              <a:ext cx="8103830" cy="556683"/>
            </a:xfrm>
            <a:prstGeom prst="rect">
              <a:avLst/>
            </a:prstGeom>
          </p:spPr>
          <p:txBody>
            <a:bodyPr lIns="0" tIns="0" rIns="0" bIns="0" rtlCol="0" anchor="t">
              <a:spAutoFit/>
            </a:bodyPr>
            <a:lstStyle/>
            <a:p>
              <a:pPr algn="l">
                <a:lnSpc>
                  <a:spcPts val="3500"/>
                </a:lnSpc>
              </a:pPr>
              <a:r>
                <a:rPr lang="en-US" sz="2500">
                  <a:solidFill>
                    <a:srgbClr val="2A2A2A"/>
                  </a:solidFill>
                  <a:latin typeface="Open Sans"/>
                  <a:ea typeface="Open Sans"/>
                  <a:cs typeface="Open Sans"/>
                  <a:sym typeface="Open Sans"/>
                </a:rPr>
                <a:t>Listas</a:t>
              </a:r>
            </a:p>
          </p:txBody>
        </p:sp>
        <p:sp>
          <p:nvSpPr>
            <p:cNvPr id="13" name="AutoShape 13"/>
            <p:cNvSpPr/>
            <p:nvPr/>
          </p:nvSpPr>
          <p:spPr>
            <a:xfrm>
              <a:off x="0" y="4722980"/>
              <a:ext cx="8103830" cy="0"/>
            </a:xfrm>
            <a:prstGeom prst="line">
              <a:avLst/>
            </a:prstGeom>
            <a:ln w="12700" cap="rnd">
              <a:solidFill>
                <a:srgbClr val="399D4E"/>
              </a:solidFill>
              <a:prstDash val="solid"/>
              <a:headEnd type="none" w="sm" len="sm"/>
              <a:tailEnd type="none" w="sm" len="sm"/>
            </a:ln>
          </p:spPr>
          <p:txBody>
            <a:bodyPr/>
            <a:lstStyle/>
            <a:p>
              <a:endParaRPr lang="en-US"/>
            </a:p>
          </p:txBody>
        </p:sp>
        <p:sp>
          <p:nvSpPr>
            <p:cNvPr id="14" name="TextBox 14"/>
            <p:cNvSpPr txBox="1"/>
            <p:nvPr/>
          </p:nvSpPr>
          <p:spPr>
            <a:xfrm>
              <a:off x="0" y="5204708"/>
              <a:ext cx="8103830" cy="556683"/>
            </a:xfrm>
            <a:prstGeom prst="rect">
              <a:avLst/>
            </a:prstGeom>
          </p:spPr>
          <p:txBody>
            <a:bodyPr lIns="0" tIns="0" rIns="0" bIns="0" rtlCol="0" anchor="t">
              <a:spAutoFit/>
            </a:bodyPr>
            <a:lstStyle/>
            <a:p>
              <a:pPr algn="l">
                <a:lnSpc>
                  <a:spcPts val="3500"/>
                </a:lnSpc>
              </a:pPr>
              <a:r>
                <a:rPr lang="en-US" sz="2500">
                  <a:solidFill>
                    <a:srgbClr val="2A2A2A"/>
                  </a:solidFill>
                  <a:latin typeface="Open Sans"/>
                  <a:ea typeface="Open Sans"/>
                  <a:cs typeface="Open Sans"/>
                  <a:sym typeface="Open Sans"/>
                </a:rPr>
                <a:t>Colas</a:t>
              </a:r>
            </a:p>
          </p:txBody>
        </p:sp>
        <p:sp>
          <p:nvSpPr>
            <p:cNvPr id="15" name="AutoShape 15"/>
            <p:cNvSpPr/>
            <p:nvPr/>
          </p:nvSpPr>
          <p:spPr>
            <a:xfrm>
              <a:off x="0" y="6295190"/>
              <a:ext cx="8103830" cy="0"/>
            </a:xfrm>
            <a:prstGeom prst="line">
              <a:avLst/>
            </a:prstGeom>
            <a:ln w="12700" cap="rnd">
              <a:solidFill>
                <a:srgbClr val="399D4E"/>
              </a:solidFill>
              <a:prstDash val="solid"/>
              <a:headEnd type="none" w="sm" len="sm"/>
              <a:tailEnd type="none" w="sm" len="sm"/>
            </a:ln>
          </p:spPr>
          <p:txBody>
            <a:bodyPr/>
            <a:lstStyle/>
            <a:p>
              <a:endParaRPr lang="en-US"/>
            </a:p>
          </p:txBody>
        </p:sp>
        <p:sp>
          <p:nvSpPr>
            <p:cNvPr id="16" name="TextBox 16"/>
            <p:cNvSpPr txBox="1"/>
            <p:nvPr/>
          </p:nvSpPr>
          <p:spPr>
            <a:xfrm>
              <a:off x="0" y="6776918"/>
              <a:ext cx="8103830" cy="556683"/>
            </a:xfrm>
            <a:prstGeom prst="rect">
              <a:avLst/>
            </a:prstGeom>
          </p:spPr>
          <p:txBody>
            <a:bodyPr lIns="0" tIns="0" rIns="0" bIns="0" rtlCol="0" anchor="t">
              <a:spAutoFit/>
            </a:bodyPr>
            <a:lstStyle/>
            <a:p>
              <a:pPr algn="l">
                <a:lnSpc>
                  <a:spcPts val="3500"/>
                </a:lnSpc>
              </a:pPr>
              <a:r>
                <a:rPr lang="en-US" sz="2500">
                  <a:solidFill>
                    <a:srgbClr val="2A2A2A"/>
                  </a:solidFill>
                  <a:latin typeface="Open Sans"/>
                  <a:ea typeface="Open Sans"/>
                  <a:cs typeface="Open Sans"/>
                  <a:sym typeface="Open Sans"/>
                </a:rPr>
                <a:t>Ejemplo</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71702" y="2723559"/>
            <a:ext cx="7787598" cy="6006185"/>
          </a:xfrm>
          <a:custGeom>
            <a:avLst/>
            <a:gdLst/>
            <a:ahLst/>
            <a:cxnLst/>
            <a:rect l="l" t="t" r="r" b="b"/>
            <a:pathLst>
              <a:path w="7787598" h="6006185">
                <a:moveTo>
                  <a:pt x="0" y="0"/>
                </a:moveTo>
                <a:lnTo>
                  <a:pt x="7787598" y="0"/>
                </a:lnTo>
                <a:lnTo>
                  <a:pt x="7787598" y="6006185"/>
                </a:lnTo>
                <a:lnTo>
                  <a:pt x="0" y="60061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13398"/>
            <a:ext cx="12011718"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LIFO: Last-in First-out</a:t>
            </a:r>
          </a:p>
        </p:txBody>
      </p:sp>
      <p:sp>
        <p:nvSpPr>
          <p:cNvPr id="4" name="TextBox 4"/>
          <p:cNvSpPr txBox="1"/>
          <p:nvPr/>
        </p:nvSpPr>
        <p:spPr>
          <a:xfrm>
            <a:off x="778778" y="3382769"/>
            <a:ext cx="7457580" cy="5562600"/>
          </a:xfrm>
          <a:prstGeom prst="rect">
            <a:avLst/>
          </a:prstGeom>
        </p:spPr>
        <p:txBody>
          <a:bodyPr lIns="0" tIns="0" rIns="0" bIns="0" rtlCol="0" anchor="t">
            <a:spAutoFit/>
          </a:bodyPr>
          <a:lstStyle/>
          <a:p>
            <a:pPr algn="just">
              <a:lnSpc>
                <a:spcPts val="4020"/>
              </a:lnSpc>
            </a:pPr>
            <a:r>
              <a:rPr lang="en-US" sz="3350" b="1">
                <a:solidFill>
                  <a:srgbClr val="399D4E"/>
                </a:solidFill>
                <a:latin typeface="Open Sans Bold"/>
                <a:ea typeface="Open Sans Bold"/>
                <a:cs typeface="Open Sans Bold"/>
                <a:sym typeface="Open Sans Bold"/>
              </a:rPr>
              <a:t>Es un tipo de cola donde el primer elemento en entrar es el primero en salir. Es común en sistemas donde se necesita mantener el orden de llegada.</a:t>
            </a: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r>
              <a:rPr lang="en-US" sz="3350" b="1">
                <a:solidFill>
                  <a:srgbClr val="399D4E"/>
                </a:solidFill>
                <a:latin typeface="Open Sans Bold"/>
                <a:ea typeface="Open Sans Bold"/>
                <a:cs typeface="Open Sans Bold"/>
                <a:sym typeface="Open Sans Bold"/>
              </a:rPr>
              <a:t>Ejemplo: Una fila de clientes en un banco, donde el primero que llegó es atendido antes que los siguientes.</a:t>
            </a:r>
          </a:p>
          <a:p>
            <a:pPr algn="just">
              <a:lnSpc>
                <a:spcPts val="4020"/>
              </a:lnSpc>
            </a:pPr>
            <a:endParaRPr lang="en-US" sz="3350" b="1">
              <a:solidFill>
                <a:srgbClr val="399D4E"/>
              </a:solidFill>
              <a:latin typeface="Open Sans Bold"/>
              <a:ea typeface="Open Sans Bold"/>
              <a:cs typeface="Open Sans Bold"/>
              <a:sym typeface="Open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50163" y="1951219"/>
            <a:ext cx="5995795" cy="5995795"/>
          </a:xfrm>
          <a:custGeom>
            <a:avLst/>
            <a:gdLst/>
            <a:ahLst/>
            <a:cxnLst/>
            <a:rect l="l" t="t" r="r" b="b"/>
            <a:pathLst>
              <a:path w="5995795" h="5995795">
                <a:moveTo>
                  <a:pt x="0" y="0"/>
                </a:moveTo>
                <a:lnTo>
                  <a:pt x="5995794" y="0"/>
                </a:lnTo>
                <a:lnTo>
                  <a:pt x="5995794" y="5995794"/>
                </a:lnTo>
                <a:lnTo>
                  <a:pt x="0" y="59957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13398"/>
            <a:ext cx="12011718"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RSS: Colas Random</a:t>
            </a:r>
          </a:p>
        </p:txBody>
      </p:sp>
      <p:sp>
        <p:nvSpPr>
          <p:cNvPr id="4" name="TextBox 4"/>
          <p:cNvSpPr txBox="1"/>
          <p:nvPr/>
        </p:nvSpPr>
        <p:spPr>
          <a:xfrm>
            <a:off x="1028700" y="2373119"/>
            <a:ext cx="8623884" cy="7581900"/>
          </a:xfrm>
          <a:prstGeom prst="rect">
            <a:avLst/>
          </a:prstGeom>
        </p:spPr>
        <p:txBody>
          <a:bodyPr lIns="0" tIns="0" rIns="0" bIns="0" rtlCol="0" anchor="t">
            <a:spAutoFit/>
          </a:bodyPr>
          <a:lstStyle/>
          <a:p>
            <a:pPr algn="just">
              <a:lnSpc>
                <a:spcPts val="4020"/>
              </a:lnSpc>
            </a:pPr>
            <a:r>
              <a:rPr lang="en-US" sz="3350" b="1">
                <a:solidFill>
                  <a:srgbClr val="399D4E"/>
                </a:solidFill>
                <a:latin typeface="Open Sans Bold"/>
                <a:ea typeface="Open Sans Bold"/>
                <a:cs typeface="Open Sans Bold"/>
                <a:sym typeface="Open Sans Bold"/>
              </a:rPr>
              <a:t>En este tipo de cola, los elementos no siguen un orden predefinido, sino que son seleccionados al azar para su procesamiento. Se usa en sistemas donde se busca distribuir la carga de manera equitativa.</a:t>
            </a: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r>
              <a:rPr lang="en-US" sz="3350" b="1">
                <a:solidFill>
                  <a:srgbClr val="399D4E"/>
                </a:solidFill>
                <a:latin typeface="Open Sans Bold"/>
                <a:ea typeface="Open Sans Bold"/>
                <a:cs typeface="Open Sans Bold"/>
                <a:sym typeface="Open Sans Bold"/>
              </a:rPr>
              <a:t>Ejemplo: Un sistema de balanceo de carga en redes donde los paquetes de datos se asignan a diferentes servidores al azar.</a:t>
            </a: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endParaRPr lang="en-US" sz="3350" b="1">
              <a:solidFill>
                <a:srgbClr val="399D4E"/>
              </a:solidFill>
              <a:latin typeface="Open Sans Bold"/>
              <a:ea typeface="Open Sans Bold"/>
              <a:cs typeface="Open Sans Bold"/>
              <a:sym typeface="Open Sans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79417" y="2158165"/>
            <a:ext cx="5970671" cy="5970671"/>
          </a:xfrm>
          <a:custGeom>
            <a:avLst/>
            <a:gdLst/>
            <a:ahLst/>
            <a:cxnLst/>
            <a:rect l="l" t="t" r="r" b="b"/>
            <a:pathLst>
              <a:path w="5970671" h="5970671">
                <a:moveTo>
                  <a:pt x="0" y="0"/>
                </a:moveTo>
                <a:lnTo>
                  <a:pt x="5970671" y="0"/>
                </a:lnTo>
                <a:lnTo>
                  <a:pt x="5970671" y="5970670"/>
                </a:lnTo>
                <a:lnTo>
                  <a:pt x="0" y="59706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13398"/>
            <a:ext cx="12011718"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Colas Priority</a:t>
            </a:r>
          </a:p>
        </p:txBody>
      </p:sp>
      <p:sp>
        <p:nvSpPr>
          <p:cNvPr id="4" name="TextBox 4"/>
          <p:cNvSpPr txBox="1"/>
          <p:nvPr/>
        </p:nvSpPr>
        <p:spPr>
          <a:xfrm>
            <a:off x="1028700" y="3130356"/>
            <a:ext cx="8115300" cy="6067425"/>
          </a:xfrm>
          <a:prstGeom prst="rect">
            <a:avLst/>
          </a:prstGeom>
        </p:spPr>
        <p:txBody>
          <a:bodyPr lIns="0" tIns="0" rIns="0" bIns="0" rtlCol="0" anchor="t">
            <a:spAutoFit/>
          </a:bodyPr>
          <a:lstStyle/>
          <a:p>
            <a:pPr algn="just">
              <a:lnSpc>
                <a:spcPts val="4020"/>
              </a:lnSpc>
            </a:pPr>
            <a:r>
              <a:rPr lang="en-US" sz="3350" b="1">
                <a:solidFill>
                  <a:srgbClr val="399D4E"/>
                </a:solidFill>
                <a:latin typeface="Open Sans Bold"/>
                <a:ea typeface="Open Sans Bold"/>
                <a:cs typeface="Open Sans Bold"/>
                <a:sym typeface="Open Sans Bold"/>
              </a:rPr>
              <a:t>La nomenclatura de colas Priority se usa cuando existe una prioridad dentro de la cola.Dentro de prioridad, podemos tenercono sininterrupción, según si llegauncliente conprioridad se interrumpe eltrabajo en curso o no.</a:t>
            </a:r>
          </a:p>
          <a:p>
            <a:pPr algn="just">
              <a:lnSpc>
                <a:spcPts val="4020"/>
              </a:lnSpc>
            </a:pPr>
            <a:endParaRPr lang="en-US" sz="3350" b="1">
              <a:solidFill>
                <a:srgbClr val="399D4E"/>
              </a:solidFill>
              <a:latin typeface="Open Sans Bold"/>
              <a:ea typeface="Open Sans Bold"/>
              <a:cs typeface="Open Sans Bold"/>
              <a:sym typeface="Open Sans Bold"/>
            </a:endParaRPr>
          </a:p>
          <a:p>
            <a:pPr algn="just">
              <a:lnSpc>
                <a:spcPts val="4020"/>
              </a:lnSpc>
            </a:pPr>
            <a:r>
              <a:rPr lang="en-US" sz="3350" b="1">
                <a:solidFill>
                  <a:srgbClr val="399D4E"/>
                </a:solidFill>
                <a:latin typeface="Open Sans Bold"/>
                <a:ea typeface="Open Sans Bold"/>
                <a:cs typeface="Open Sans Bold"/>
                <a:sym typeface="Open Sans Bold"/>
              </a:rPr>
              <a:t>En estetipo de colas las entidades que llegan se clasifican por clases de prioridad.</a:t>
            </a:r>
          </a:p>
          <a:p>
            <a:pPr algn="just">
              <a:lnSpc>
                <a:spcPts val="4020"/>
              </a:lnSpc>
            </a:pPr>
            <a:endParaRPr lang="en-US" sz="3350" b="1">
              <a:solidFill>
                <a:srgbClr val="399D4E"/>
              </a:solidFill>
              <a:latin typeface="Open Sans Bold"/>
              <a:ea typeface="Open Sans Bold"/>
              <a:cs typeface="Open Sans Bold"/>
              <a:sym typeface="Open Sa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57908" y="6252806"/>
            <a:ext cx="6772185" cy="3530001"/>
          </a:xfrm>
          <a:custGeom>
            <a:avLst/>
            <a:gdLst/>
            <a:ahLst/>
            <a:cxnLst/>
            <a:rect l="l" t="t" r="r" b="b"/>
            <a:pathLst>
              <a:path w="6772185" h="3530001">
                <a:moveTo>
                  <a:pt x="0" y="0"/>
                </a:moveTo>
                <a:lnTo>
                  <a:pt x="6772184" y="0"/>
                </a:lnTo>
                <a:lnTo>
                  <a:pt x="6772184" y="3530002"/>
                </a:lnTo>
                <a:lnTo>
                  <a:pt x="0" y="353000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13398"/>
            <a:ext cx="15288476"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WFQ: Weighted Fair Queuing</a:t>
            </a:r>
          </a:p>
        </p:txBody>
      </p:sp>
      <p:sp>
        <p:nvSpPr>
          <p:cNvPr id="4" name="TextBox 4"/>
          <p:cNvSpPr txBox="1"/>
          <p:nvPr/>
        </p:nvSpPr>
        <p:spPr>
          <a:xfrm>
            <a:off x="483693" y="2304753"/>
            <a:ext cx="17320614" cy="4552950"/>
          </a:xfrm>
          <a:prstGeom prst="rect">
            <a:avLst/>
          </a:prstGeom>
        </p:spPr>
        <p:txBody>
          <a:bodyPr lIns="0" tIns="0" rIns="0" bIns="0" rtlCol="0" anchor="t">
            <a:spAutoFit/>
          </a:bodyPr>
          <a:lstStyle/>
          <a:p>
            <a:pPr algn="just">
              <a:lnSpc>
                <a:spcPts val="4020"/>
              </a:lnSpc>
            </a:pPr>
            <a:r>
              <a:rPr lang="en-US" sz="3350">
                <a:solidFill>
                  <a:srgbClr val="399D4E"/>
                </a:solidFill>
                <a:latin typeface="Open Sans"/>
                <a:ea typeface="Open Sans"/>
                <a:cs typeface="Open Sans"/>
                <a:sym typeface="Open Sans"/>
              </a:rPr>
              <a:t>WFQ (Espera equitativa ponderada) es la disciplina donde los paquetes se clasifican en clases y se colocan asu colacorrespondiente. Seva dandoservicio acadaclase de forma circular e igualitaria usando unalgoritmo del tipoRoundRobin.</a:t>
            </a:r>
          </a:p>
          <a:p>
            <a:pPr algn="just">
              <a:lnSpc>
                <a:spcPts val="4020"/>
              </a:lnSpc>
            </a:pPr>
            <a:endParaRPr lang="en-US" sz="3350">
              <a:solidFill>
                <a:srgbClr val="399D4E"/>
              </a:solidFill>
              <a:latin typeface="Open Sans"/>
              <a:ea typeface="Open Sans"/>
              <a:cs typeface="Open Sans"/>
              <a:sym typeface="Open Sans"/>
            </a:endParaRPr>
          </a:p>
          <a:p>
            <a:pPr algn="just">
              <a:lnSpc>
                <a:spcPts val="4020"/>
              </a:lnSpc>
            </a:pPr>
            <a:r>
              <a:rPr lang="en-US" sz="3350">
                <a:solidFill>
                  <a:srgbClr val="399D4E"/>
                </a:solidFill>
                <a:latin typeface="Open Sans"/>
                <a:ea typeface="Open Sans"/>
                <a:cs typeface="Open Sans"/>
                <a:sym typeface="Open Sans"/>
              </a:rPr>
              <a:t>En sistema WFQasigna máscapacidad alas colas másllenas, pero,sin dejar de atender a lascolas máslibres. Ajusta la disciplina de atención acadacolasegún la ponderación del servicio de cadaclase usando pesos (W)en función de la cantidad de elementos.</a:t>
            </a:r>
          </a:p>
          <a:p>
            <a:pPr algn="just">
              <a:lnSpc>
                <a:spcPts val="4020"/>
              </a:lnSpc>
            </a:pPr>
            <a:endParaRPr lang="en-US" sz="3350">
              <a:solidFill>
                <a:srgbClr val="399D4E"/>
              </a:solidFill>
              <a:latin typeface="Open Sans"/>
              <a:ea typeface="Open Sans"/>
              <a:cs typeface="Open Sans"/>
              <a:sym typeface="Open Sans"/>
            </a:endParaRPr>
          </a:p>
          <a:p>
            <a:pPr algn="just">
              <a:lnSpc>
                <a:spcPts val="4020"/>
              </a:lnSpc>
            </a:pPr>
            <a:endParaRPr lang="en-US" sz="3350">
              <a:solidFill>
                <a:srgbClr val="399D4E"/>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592036" y="4371975"/>
            <a:ext cx="7010767" cy="1533525"/>
          </a:xfrm>
          <a:prstGeom prst="rect">
            <a:avLst/>
          </a:prstGeom>
        </p:spPr>
        <p:txBody>
          <a:bodyPr lIns="0" tIns="0" rIns="0" bIns="0" rtlCol="0" anchor="t">
            <a:spAutoFit/>
          </a:bodyPr>
          <a:lstStyle/>
          <a:p>
            <a:pPr algn="l">
              <a:lnSpc>
                <a:spcPts val="12000"/>
              </a:lnSpc>
            </a:pPr>
            <a:r>
              <a:rPr lang="en-US" sz="10000">
                <a:solidFill>
                  <a:srgbClr val="2A2A2A"/>
                </a:solidFill>
                <a:latin typeface="Open Sans"/>
                <a:ea typeface="Open Sans"/>
                <a:cs typeface="Open Sans"/>
                <a:sym typeface="Open Sans"/>
              </a:rPr>
              <a:t>Ejemplo !</a:t>
            </a:r>
          </a:p>
        </p:txBody>
      </p:sp>
      <p:sp>
        <p:nvSpPr>
          <p:cNvPr id="3" name="Freeform 3"/>
          <p:cNvSpPr/>
          <p:nvPr/>
        </p:nvSpPr>
        <p:spPr>
          <a:xfrm>
            <a:off x="10282646" y="0"/>
            <a:ext cx="8005354"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2"/>
            <a:stretch>
              <a:fillRect t="-8365" b="-8365"/>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3693" y="2744079"/>
            <a:ext cx="17320614" cy="5562600"/>
          </a:xfrm>
          <a:prstGeom prst="rect">
            <a:avLst/>
          </a:prstGeom>
        </p:spPr>
        <p:txBody>
          <a:bodyPr lIns="0" tIns="0" rIns="0" bIns="0" rtlCol="0" anchor="t">
            <a:spAutoFit/>
          </a:bodyPr>
          <a:lstStyle/>
          <a:p>
            <a:pPr algn="just">
              <a:lnSpc>
                <a:spcPts val="4020"/>
              </a:lnSpc>
            </a:pPr>
            <a:r>
              <a:rPr lang="en-US" sz="3350">
                <a:solidFill>
                  <a:srgbClr val="399D4E"/>
                </a:solidFill>
                <a:latin typeface="Open Sans"/>
                <a:ea typeface="Open Sans"/>
                <a:cs typeface="Open Sans"/>
                <a:sym typeface="Open Sans"/>
              </a:rPr>
              <a:t>En lagasolinera “Kong” llegan exponencialmente 100 personas cada hora, delos cuales el 30%llegan aretirar dinero delcajero automático ( 2) y tardan deformal exponencial 3 minutos, el 60% pasa a cajaacomprar algún producto (hay2) los cuales tardan comominimo 2 minutos, maximo 10 minutos y promedio 5 minutos, y el resto únicamente pasaalbaño (único) y tardan comominimo 2 minutos, maximo 15minutos y promedio 10 minutos. Lagasolinera atiende desdelas5amhastalas10pm.</a:t>
            </a:r>
          </a:p>
          <a:p>
            <a:pPr algn="just">
              <a:lnSpc>
                <a:spcPts val="4020"/>
              </a:lnSpc>
            </a:pPr>
            <a:r>
              <a:rPr lang="en-US" sz="3350">
                <a:solidFill>
                  <a:srgbClr val="399D4E"/>
                </a:solidFill>
                <a:latin typeface="Open Sans"/>
                <a:ea typeface="Open Sans"/>
                <a:cs typeface="Open Sans"/>
                <a:sym typeface="Open Sans"/>
              </a:rPr>
              <a:t>Utilice graficas para interpretar los resultados, utilice listas para representar las colas que se forman.</a:t>
            </a:r>
          </a:p>
          <a:p>
            <a:pPr algn="just">
              <a:lnSpc>
                <a:spcPts val="4020"/>
              </a:lnSpc>
            </a:pPr>
            <a:endParaRPr lang="en-US" sz="3350">
              <a:solidFill>
                <a:srgbClr val="399D4E"/>
              </a:solidFill>
              <a:latin typeface="Open Sans"/>
              <a:ea typeface="Open Sans"/>
              <a:cs typeface="Open Sans"/>
              <a:sym typeface="Open Sans"/>
            </a:endParaRPr>
          </a:p>
          <a:p>
            <a:pPr algn="just">
              <a:lnSpc>
                <a:spcPts val="4020"/>
              </a:lnSpc>
            </a:pPr>
            <a:endParaRPr lang="en-US" sz="3350">
              <a:solidFill>
                <a:srgbClr val="399D4E"/>
              </a:solidFill>
              <a:latin typeface="Open Sans"/>
              <a:ea typeface="Open Sans"/>
              <a:cs typeface="Open Sans"/>
              <a:sym typeface="Open Sans"/>
            </a:endParaRPr>
          </a:p>
          <a:p>
            <a:pPr algn="just">
              <a:lnSpc>
                <a:spcPts val="4020"/>
              </a:lnSpc>
            </a:pPr>
            <a:endParaRPr lang="en-US" sz="3350">
              <a:solidFill>
                <a:srgbClr val="399D4E"/>
              </a:solidFill>
              <a:latin typeface="Open Sans"/>
              <a:ea typeface="Open Sans"/>
              <a:cs typeface="Open Sans"/>
              <a:sym typeface="Open Sans"/>
            </a:endParaRPr>
          </a:p>
        </p:txBody>
      </p:sp>
      <p:sp>
        <p:nvSpPr>
          <p:cNvPr id="3" name="Freeform 3"/>
          <p:cNvSpPr/>
          <p:nvPr/>
        </p:nvSpPr>
        <p:spPr>
          <a:xfrm>
            <a:off x="3854369" y="7068738"/>
            <a:ext cx="11301259" cy="2980707"/>
          </a:xfrm>
          <a:custGeom>
            <a:avLst/>
            <a:gdLst/>
            <a:ahLst/>
            <a:cxnLst/>
            <a:rect l="l" t="t" r="r" b="b"/>
            <a:pathLst>
              <a:path w="11301259" h="2980707">
                <a:moveTo>
                  <a:pt x="0" y="0"/>
                </a:moveTo>
                <a:lnTo>
                  <a:pt x="11301259" y="0"/>
                </a:lnTo>
                <a:lnTo>
                  <a:pt x="11301259" y="2980707"/>
                </a:lnTo>
                <a:lnTo>
                  <a:pt x="0" y="2980707"/>
                </a:lnTo>
                <a:lnTo>
                  <a:pt x="0" y="0"/>
                </a:lnTo>
                <a:close/>
              </a:path>
            </a:pathLst>
          </a:custGeom>
          <a:blipFill>
            <a:blip r:embed="rId2"/>
            <a:stretch>
              <a:fillRect/>
            </a:stretch>
          </a:blipFill>
        </p:spPr>
        <p:txBody>
          <a:bodyPr/>
          <a:lstStyle/>
          <a:p>
            <a:endParaRPr lang="en-US"/>
          </a:p>
        </p:txBody>
      </p:sp>
      <p:sp>
        <p:nvSpPr>
          <p:cNvPr id="4" name="Freeform 4"/>
          <p:cNvSpPr/>
          <p:nvPr/>
        </p:nvSpPr>
        <p:spPr>
          <a:xfrm>
            <a:off x="8871228" y="7332911"/>
            <a:ext cx="2659293" cy="2452361"/>
          </a:xfrm>
          <a:custGeom>
            <a:avLst/>
            <a:gdLst/>
            <a:ahLst/>
            <a:cxnLst/>
            <a:rect l="l" t="t" r="r" b="b"/>
            <a:pathLst>
              <a:path w="2659293" h="2452361">
                <a:moveTo>
                  <a:pt x="0" y="0"/>
                </a:moveTo>
                <a:lnTo>
                  <a:pt x="2659293" y="0"/>
                </a:lnTo>
                <a:lnTo>
                  <a:pt x="2659293" y="2452361"/>
                </a:lnTo>
                <a:lnTo>
                  <a:pt x="0" y="245236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513398"/>
            <a:ext cx="15288476" cy="1097279"/>
          </a:xfrm>
          <a:prstGeom prst="rect">
            <a:avLst/>
          </a:prstGeom>
        </p:spPr>
        <p:txBody>
          <a:bodyPr lIns="0" tIns="0" rIns="0" bIns="0" rtlCol="0" anchor="t">
            <a:spAutoFit/>
          </a:bodyPr>
          <a:lstStyle/>
          <a:p>
            <a:pPr algn="l">
              <a:lnSpc>
                <a:spcPts val="8414"/>
              </a:lnSpc>
            </a:pPr>
            <a:r>
              <a:rPr lang="en-US" sz="7649">
                <a:solidFill>
                  <a:srgbClr val="2A2A2A"/>
                </a:solidFill>
                <a:latin typeface="Open Sans"/>
                <a:ea typeface="Open Sans"/>
                <a:cs typeface="Open Sans"/>
                <a:sym typeface="Open Sans"/>
              </a:rPr>
              <a:t>WFQ: Weighted Fair Queuing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028700" y="1143153"/>
            <a:ext cx="7010767" cy="1762125"/>
          </a:xfrm>
          <a:prstGeom prst="rect">
            <a:avLst/>
          </a:prstGeom>
        </p:spPr>
        <p:txBody>
          <a:bodyPr lIns="0" tIns="0" rIns="0" bIns="0" rtlCol="0" anchor="t">
            <a:spAutoFit/>
          </a:bodyPr>
          <a:lstStyle/>
          <a:p>
            <a:pPr algn="ctr">
              <a:lnSpc>
                <a:spcPts val="6959"/>
              </a:lnSpc>
            </a:pPr>
            <a:r>
              <a:rPr lang="en-US" sz="5799">
                <a:solidFill>
                  <a:srgbClr val="2A2A2A"/>
                </a:solidFill>
                <a:latin typeface="Open Sans"/>
                <a:ea typeface="Open Sans"/>
                <a:cs typeface="Open Sans"/>
                <a:sym typeface="Open Sans"/>
              </a:rPr>
              <a:t>Conceptos clave aprendidos</a:t>
            </a:r>
          </a:p>
        </p:txBody>
      </p:sp>
      <p:sp>
        <p:nvSpPr>
          <p:cNvPr id="3" name="Freeform 3"/>
          <p:cNvSpPr/>
          <p:nvPr/>
        </p:nvSpPr>
        <p:spPr>
          <a:xfrm>
            <a:off x="10282646" y="0"/>
            <a:ext cx="8005354"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2"/>
            <a:stretch>
              <a:fillRect t="-8365" b="-8365"/>
            </a:stretch>
          </a:blipFill>
        </p:spPr>
        <p:txBody>
          <a:bodyPr/>
          <a:lstStyle/>
          <a:p>
            <a:endParaRPr lang="en-US"/>
          </a:p>
        </p:txBody>
      </p:sp>
      <p:grpSp>
        <p:nvGrpSpPr>
          <p:cNvPr id="4" name="Group 4"/>
          <p:cNvGrpSpPr/>
          <p:nvPr/>
        </p:nvGrpSpPr>
        <p:grpSpPr>
          <a:xfrm>
            <a:off x="1465682" y="5025696"/>
            <a:ext cx="12270792" cy="2629384"/>
            <a:chOff x="0" y="0"/>
            <a:chExt cx="16361055" cy="3505846"/>
          </a:xfrm>
        </p:grpSpPr>
        <p:sp>
          <p:nvSpPr>
            <p:cNvPr id="5" name="TextBox 5"/>
            <p:cNvSpPr txBox="1"/>
            <p:nvPr/>
          </p:nvSpPr>
          <p:spPr>
            <a:xfrm>
              <a:off x="0" y="-9525"/>
              <a:ext cx="16361055" cy="1997078"/>
            </a:xfrm>
            <a:prstGeom prst="rect">
              <a:avLst/>
            </a:prstGeom>
          </p:spPr>
          <p:txBody>
            <a:bodyPr lIns="0" tIns="0" rIns="0" bIns="0" rtlCol="0" anchor="t">
              <a:spAutoFit/>
            </a:bodyPr>
            <a:lstStyle/>
            <a:p>
              <a:pPr marL="703925" lvl="1" indent="-351963" algn="just">
                <a:lnSpc>
                  <a:spcPts val="3912"/>
                </a:lnSpc>
                <a:buFont typeface="Arial"/>
                <a:buChar char="•"/>
              </a:pPr>
              <a:r>
                <a:rPr lang="en-US" sz="3260">
                  <a:solidFill>
                    <a:srgbClr val="2A2A2A"/>
                  </a:solidFill>
                  <a:latin typeface="Open Sans"/>
                  <a:ea typeface="Open Sans"/>
                  <a:cs typeface="Open Sans"/>
                  <a:sym typeface="Open Sans"/>
                </a:rPr>
                <a:t>Tipos de colas</a:t>
              </a:r>
            </a:p>
            <a:p>
              <a:pPr marL="703925" lvl="1" indent="-351963" algn="just">
                <a:lnSpc>
                  <a:spcPts val="3912"/>
                </a:lnSpc>
                <a:buFont typeface="Arial"/>
                <a:buChar char="•"/>
              </a:pPr>
              <a:r>
                <a:rPr lang="en-US" sz="3260">
                  <a:solidFill>
                    <a:srgbClr val="2A2A2A"/>
                  </a:solidFill>
                  <a:latin typeface="Open Sans"/>
                  <a:ea typeface="Open Sans"/>
                  <a:cs typeface="Open Sans"/>
                  <a:sym typeface="Open Sans"/>
                </a:rPr>
                <a:t>Tipos de Listas</a:t>
              </a:r>
            </a:p>
            <a:p>
              <a:pPr marL="703925" lvl="1" indent="-351963" algn="just">
                <a:lnSpc>
                  <a:spcPts val="3912"/>
                </a:lnSpc>
                <a:buFont typeface="Arial"/>
                <a:buChar char="•"/>
              </a:pPr>
              <a:r>
                <a:rPr lang="en-US" sz="3260">
                  <a:solidFill>
                    <a:srgbClr val="2A2A2A"/>
                  </a:solidFill>
                  <a:latin typeface="Open Sans"/>
                  <a:ea typeface="Open Sans"/>
                  <a:cs typeface="Open Sans"/>
                  <a:sym typeface="Open Sans"/>
                </a:rPr>
                <a:t>Tipos de gráficas </a:t>
              </a:r>
            </a:p>
          </p:txBody>
        </p:sp>
        <p:sp>
          <p:nvSpPr>
            <p:cNvPr id="6" name="TextBox 6"/>
            <p:cNvSpPr txBox="1"/>
            <p:nvPr/>
          </p:nvSpPr>
          <p:spPr>
            <a:xfrm>
              <a:off x="0" y="2915648"/>
              <a:ext cx="16361055" cy="462427"/>
            </a:xfrm>
            <a:prstGeom prst="rect">
              <a:avLst/>
            </a:prstGeom>
          </p:spPr>
          <p:txBody>
            <a:bodyPr lIns="0" tIns="0" rIns="0" bIns="0" rtlCol="0" anchor="t">
              <a:spAutoFit/>
            </a:bodyPr>
            <a:lstStyle/>
            <a:p>
              <a:pPr algn="l">
                <a:lnSpc>
                  <a:spcPts val="2999"/>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9757154" y="1676564"/>
            <a:ext cx="7034868" cy="1965325"/>
          </a:xfrm>
          <a:prstGeom prst="rect">
            <a:avLst/>
          </a:prstGeom>
        </p:spPr>
        <p:txBody>
          <a:bodyPr lIns="0" tIns="0" rIns="0" bIns="0" rtlCol="0" anchor="t">
            <a:spAutoFit/>
          </a:bodyPr>
          <a:lstStyle/>
          <a:p>
            <a:pPr marL="0" lvl="0" indent="0" algn="ctr">
              <a:lnSpc>
                <a:spcPts val="7699"/>
              </a:lnSpc>
              <a:spcBef>
                <a:spcPct val="0"/>
              </a:spcBef>
            </a:pPr>
            <a:r>
              <a:rPr lang="en-US" sz="6999" b="1">
                <a:solidFill>
                  <a:srgbClr val="2A2A2A"/>
                </a:solidFill>
                <a:latin typeface="Open Sans Bold"/>
                <a:ea typeface="Open Sans Bold"/>
                <a:cs typeface="Open Sans Bold"/>
                <a:sym typeface="Open Sans Bold"/>
              </a:rPr>
              <a:t>Valor de la semana</a:t>
            </a:r>
          </a:p>
        </p:txBody>
      </p:sp>
      <p:sp>
        <p:nvSpPr>
          <p:cNvPr id="3" name="Freeform 3"/>
          <p:cNvSpPr/>
          <p:nvPr/>
        </p:nvSpPr>
        <p:spPr>
          <a:xfrm>
            <a:off x="0" y="0"/>
            <a:ext cx="8005354"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2"/>
            <a:stretch>
              <a:fillRect l="-46255" r="-46255"/>
            </a:stretch>
          </a:blipFill>
        </p:spPr>
        <p:txBody>
          <a:bodyPr/>
          <a:lstStyle/>
          <a:p>
            <a:endParaRPr lang="en-US"/>
          </a:p>
        </p:txBody>
      </p:sp>
      <p:sp>
        <p:nvSpPr>
          <p:cNvPr id="4" name="TextBox 4"/>
          <p:cNvSpPr txBox="1"/>
          <p:nvPr/>
        </p:nvSpPr>
        <p:spPr>
          <a:xfrm>
            <a:off x="9757154" y="5428485"/>
            <a:ext cx="7034868" cy="2710181"/>
          </a:xfrm>
          <a:prstGeom prst="rect">
            <a:avLst/>
          </a:prstGeom>
        </p:spPr>
        <p:txBody>
          <a:bodyPr lIns="0" tIns="0" rIns="0" bIns="0" rtlCol="0" anchor="t">
            <a:spAutoFit/>
          </a:bodyPr>
          <a:lstStyle/>
          <a:p>
            <a:pPr marL="0" lvl="0" indent="0" algn="ctr">
              <a:lnSpc>
                <a:spcPts val="5390"/>
              </a:lnSpc>
              <a:spcBef>
                <a:spcPct val="0"/>
              </a:spcBef>
            </a:pPr>
            <a:r>
              <a:rPr lang="en-US" sz="4900">
                <a:solidFill>
                  <a:srgbClr val="2A2A2A"/>
                </a:solidFill>
                <a:latin typeface="Open Sans"/>
                <a:ea typeface="Open Sans"/>
                <a:cs typeface="Open Sans"/>
                <a:sym typeface="Open Sans"/>
              </a:rPr>
              <a:t>Compromiso, entragar y realizar todas actividades establecidas en el laboratorio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pSp>
        <p:nvGrpSpPr>
          <p:cNvPr id="2" name="Group 2"/>
          <p:cNvGrpSpPr/>
          <p:nvPr/>
        </p:nvGrpSpPr>
        <p:grpSpPr>
          <a:xfrm>
            <a:off x="1514475" y="3322628"/>
            <a:ext cx="9238327" cy="3641744"/>
            <a:chOff x="0" y="0"/>
            <a:chExt cx="12317770" cy="4855659"/>
          </a:xfrm>
        </p:grpSpPr>
        <p:sp>
          <p:nvSpPr>
            <p:cNvPr id="3" name="TextBox 3"/>
            <p:cNvSpPr txBox="1"/>
            <p:nvPr/>
          </p:nvSpPr>
          <p:spPr>
            <a:xfrm>
              <a:off x="0" y="0"/>
              <a:ext cx="12317770" cy="1625600"/>
            </a:xfrm>
            <a:prstGeom prst="rect">
              <a:avLst/>
            </a:prstGeom>
          </p:spPr>
          <p:txBody>
            <a:bodyPr lIns="0" tIns="0" rIns="0" bIns="0" rtlCol="0" anchor="t">
              <a:spAutoFit/>
            </a:bodyPr>
            <a:lstStyle/>
            <a:p>
              <a:pPr algn="l">
                <a:lnSpc>
                  <a:spcPts val="9600"/>
                </a:lnSpc>
              </a:pPr>
              <a:r>
                <a:rPr lang="en-US" sz="8000">
                  <a:solidFill>
                    <a:srgbClr val="2A2A2A"/>
                  </a:solidFill>
                  <a:latin typeface="Open Sans"/>
                  <a:ea typeface="Open Sans"/>
                  <a:cs typeface="Open Sans"/>
                  <a:sym typeface="Open Sans"/>
                </a:rPr>
                <a:t>Referencias </a:t>
              </a:r>
            </a:p>
          </p:txBody>
        </p:sp>
        <p:sp>
          <p:nvSpPr>
            <p:cNvPr id="4" name="TextBox 4"/>
            <p:cNvSpPr txBox="1"/>
            <p:nvPr/>
          </p:nvSpPr>
          <p:spPr>
            <a:xfrm>
              <a:off x="0" y="2615167"/>
              <a:ext cx="12317770" cy="2103332"/>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2A2A2A"/>
                  </a:solidFill>
                  <a:latin typeface="Open Sans"/>
                  <a:ea typeface="Open Sans"/>
                  <a:cs typeface="Open Sans"/>
                  <a:sym typeface="Open Sans"/>
                </a:rPr>
                <a:t>Laguna, Manuel; Marklund, Johan. Business Process Modeling, Simulation and Design – 3era Edición. CRC Press. 2019</a:t>
              </a:r>
            </a:p>
            <a:p>
              <a:pPr marL="496570" lvl="1" indent="-248285" algn="l">
                <a:lnSpc>
                  <a:spcPts val="3219"/>
                </a:lnSpc>
                <a:buFont typeface="Arial"/>
                <a:buChar char="•"/>
              </a:pPr>
              <a:r>
                <a:rPr lang="en-US" sz="2299">
                  <a:solidFill>
                    <a:srgbClr val="2A2A2A"/>
                  </a:solidFill>
                  <a:latin typeface="Open Sans"/>
                  <a:ea typeface="Open Sans"/>
                  <a:cs typeface="Open Sans"/>
                  <a:sym typeface="Open Sans"/>
                </a:rPr>
                <a:t>Law, Averill M. Simulation Modeling &amp; Analysis – 4ta Edición. McGraw Hill, New York, USA 2007</a:t>
              </a:r>
            </a:p>
          </p:txBody>
        </p:sp>
      </p:grpSp>
      <p:grpSp>
        <p:nvGrpSpPr>
          <p:cNvPr id="5" name="Group 5"/>
          <p:cNvGrpSpPr/>
          <p:nvPr/>
        </p:nvGrpSpPr>
        <p:grpSpPr>
          <a:xfrm>
            <a:off x="11613450" y="1644074"/>
            <a:ext cx="5325085" cy="6998853"/>
            <a:chOff x="0" y="0"/>
            <a:chExt cx="7100114" cy="9331804"/>
          </a:xfrm>
        </p:grpSpPr>
        <p:sp>
          <p:nvSpPr>
            <p:cNvPr id="6" name="Freeform 6"/>
            <p:cNvSpPr/>
            <p:nvPr/>
          </p:nvSpPr>
          <p:spPr>
            <a:xfrm>
              <a:off x="0" y="5161799"/>
              <a:ext cx="6929012" cy="4170005"/>
            </a:xfrm>
            <a:custGeom>
              <a:avLst/>
              <a:gdLst/>
              <a:ahLst/>
              <a:cxnLst/>
              <a:rect l="l" t="t" r="r" b="b"/>
              <a:pathLst>
                <a:path w="6929012" h="4170005">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435115" y="0"/>
              <a:ext cx="4664998" cy="6212468"/>
            </a:xfrm>
            <a:custGeom>
              <a:avLst/>
              <a:gdLst/>
              <a:ahLst/>
              <a:cxnLst/>
              <a:rect l="l" t="t" r="r" b="b"/>
              <a:pathLst>
                <a:path w="4664998" h="621246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07663"/>
            <a:ext cx="2599435" cy="3371142"/>
          </a:xfrm>
          <a:custGeom>
            <a:avLst/>
            <a:gdLst/>
            <a:ahLst/>
            <a:cxnLst/>
            <a:rect l="l" t="t" r="r" b="b"/>
            <a:pathLst>
              <a:path w="2599435" h="3371142">
                <a:moveTo>
                  <a:pt x="0" y="0"/>
                </a:moveTo>
                <a:lnTo>
                  <a:pt x="2599435" y="0"/>
                </a:lnTo>
                <a:lnTo>
                  <a:pt x="2599435" y="3371143"/>
                </a:lnTo>
                <a:lnTo>
                  <a:pt x="0" y="337114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773554" y="3878806"/>
            <a:ext cx="5088626" cy="2529389"/>
            <a:chOff x="0" y="0"/>
            <a:chExt cx="6784835" cy="3372518"/>
          </a:xfrm>
        </p:grpSpPr>
        <p:sp>
          <p:nvSpPr>
            <p:cNvPr id="4" name="TextBox 4"/>
            <p:cNvSpPr txBox="1"/>
            <p:nvPr/>
          </p:nvSpPr>
          <p:spPr>
            <a:xfrm>
              <a:off x="0" y="0"/>
              <a:ext cx="6784835" cy="1828800"/>
            </a:xfrm>
            <a:prstGeom prst="rect">
              <a:avLst/>
            </a:prstGeom>
          </p:spPr>
          <p:txBody>
            <a:bodyPr lIns="0" tIns="0" rIns="0" bIns="0" rtlCol="0" anchor="t">
              <a:spAutoFit/>
            </a:bodyPr>
            <a:lstStyle/>
            <a:p>
              <a:pPr algn="l">
                <a:lnSpc>
                  <a:spcPts val="10800"/>
                </a:lnSpc>
              </a:pPr>
              <a:r>
                <a:rPr lang="en-US" sz="9000">
                  <a:solidFill>
                    <a:srgbClr val="2A2A2A"/>
                  </a:solidFill>
                  <a:latin typeface="Open Sans"/>
                  <a:ea typeface="Open Sans"/>
                  <a:cs typeface="Open Sans"/>
                  <a:sym typeface="Open Sans"/>
                </a:rPr>
                <a:t>¿Dudas?</a:t>
              </a:r>
            </a:p>
          </p:txBody>
        </p:sp>
        <p:sp>
          <p:nvSpPr>
            <p:cNvPr id="5" name="TextBox 5"/>
            <p:cNvSpPr txBox="1"/>
            <p:nvPr/>
          </p:nvSpPr>
          <p:spPr>
            <a:xfrm>
              <a:off x="0" y="2830440"/>
              <a:ext cx="6784835" cy="547158"/>
            </a:xfrm>
            <a:prstGeom prst="rect">
              <a:avLst/>
            </a:prstGeom>
          </p:spPr>
          <p:txBody>
            <a:bodyPr lIns="0" tIns="0" rIns="0" bIns="0" rtlCol="0" anchor="t">
              <a:spAutoFit/>
            </a:bodyPr>
            <a:lstStyle/>
            <a:p>
              <a:pPr algn="l">
                <a:lnSpc>
                  <a:spcPts val="3499"/>
                </a:lnSpc>
              </a:pPr>
              <a:endParaRPr/>
            </a:p>
          </p:txBody>
        </p:sp>
      </p:grpSp>
      <p:sp>
        <p:nvSpPr>
          <p:cNvPr id="6" name="TextBox 6"/>
          <p:cNvSpPr txBox="1"/>
          <p:nvPr/>
        </p:nvSpPr>
        <p:spPr>
          <a:xfrm>
            <a:off x="3503052" y="6667120"/>
            <a:ext cx="11629629" cy="1000125"/>
          </a:xfrm>
          <a:prstGeom prst="rect">
            <a:avLst/>
          </a:prstGeom>
        </p:spPr>
        <p:txBody>
          <a:bodyPr lIns="0" tIns="0" rIns="0" bIns="0" rtlCol="0" anchor="t">
            <a:spAutoFit/>
          </a:bodyPr>
          <a:lstStyle/>
          <a:p>
            <a:pPr algn="ctr">
              <a:lnSpc>
                <a:spcPts val="3912"/>
              </a:lnSpc>
              <a:spcBef>
                <a:spcPct val="0"/>
              </a:spcBef>
            </a:pPr>
            <a:r>
              <a:rPr lang="en-US" sz="3260">
                <a:solidFill>
                  <a:srgbClr val="2A2A2A"/>
                </a:solidFill>
                <a:latin typeface="Open Sans"/>
                <a:ea typeface="Open Sans"/>
                <a:cs typeface="Open Sans"/>
                <a:sym typeface="Open Sans"/>
              </a:rPr>
              <a:t>Recuerda que tenemos nuestro foro semanal donde puedes</a:t>
            </a:r>
          </a:p>
          <a:p>
            <a:pPr algn="ctr">
              <a:lnSpc>
                <a:spcPts val="3912"/>
              </a:lnSpc>
              <a:spcBef>
                <a:spcPct val="0"/>
              </a:spcBef>
            </a:pPr>
            <a:r>
              <a:rPr lang="en-US" sz="3260">
                <a:solidFill>
                  <a:srgbClr val="2A2A2A"/>
                </a:solidFill>
                <a:latin typeface="Open Sans"/>
                <a:ea typeface="Open Sans"/>
                <a:cs typeface="Open Sans"/>
                <a:sym typeface="Open Sans"/>
              </a:rPr>
              <a:t>consultar cualquier duda que te surja en la semana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pSp>
        <p:nvGrpSpPr>
          <p:cNvPr id="2" name="Group 2"/>
          <p:cNvGrpSpPr/>
          <p:nvPr/>
        </p:nvGrpSpPr>
        <p:grpSpPr>
          <a:xfrm>
            <a:off x="1514475" y="3518843"/>
            <a:ext cx="9238327" cy="3249314"/>
            <a:chOff x="0" y="0"/>
            <a:chExt cx="12317770" cy="4332419"/>
          </a:xfrm>
        </p:grpSpPr>
        <p:sp>
          <p:nvSpPr>
            <p:cNvPr id="3" name="TextBox 3"/>
            <p:cNvSpPr txBox="1"/>
            <p:nvPr/>
          </p:nvSpPr>
          <p:spPr>
            <a:xfrm>
              <a:off x="0" y="0"/>
              <a:ext cx="12317770" cy="1625600"/>
            </a:xfrm>
            <a:prstGeom prst="rect">
              <a:avLst/>
            </a:prstGeom>
          </p:spPr>
          <p:txBody>
            <a:bodyPr lIns="0" tIns="0" rIns="0" bIns="0" rtlCol="0" anchor="t">
              <a:spAutoFit/>
            </a:bodyPr>
            <a:lstStyle/>
            <a:p>
              <a:pPr algn="l">
                <a:lnSpc>
                  <a:spcPts val="9600"/>
                </a:lnSpc>
              </a:pPr>
              <a:r>
                <a:rPr lang="en-US" sz="8000">
                  <a:solidFill>
                    <a:srgbClr val="2A2A2A"/>
                  </a:solidFill>
                  <a:latin typeface="Open Sans"/>
                  <a:ea typeface="Open Sans"/>
                  <a:cs typeface="Open Sans"/>
                  <a:sym typeface="Open Sans"/>
                </a:rPr>
                <a:t>Video de la semana</a:t>
              </a:r>
            </a:p>
          </p:txBody>
        </p:sp>
        <p:sp>
          <p:nvSpPr>
            <p:cNvPr id="4" name="TextBox 4"/>
            <p:cNvSpPr txBox="1"/>
            <p:nvPr/>
          </p:nvSpPr>
          <p:spPr>
            <a:xfrm>
              <a:off x="0" y="2596117"/>
              <a:ext cx="12317770" cy="1599142"/>
            </a:xfrm>
            <a:prstGeom prst="rect">
              <a:avLst/>
            </a:prstGeom>
          </p:spPr>
          <p:txBody>
            <a:bodyPr lIns="0" tIns="0" rIns="0" bIns="0" rtlCol="0" anchor="t">
              <a:spAutoFit/>
            </a:bodyPr>
            <a:lstStyle/>
            <a:p>
              <a:pPr algn="ctr">
                <a:lnSpc>
                  <a:spcPts val="4900"/>
                </a:lnSpc>
              </a:pPr>
              <a:r>
                <a:rPr lang="en-US" sz="3500" u="sng">
                  <a:solidFill>
                    <a:srgbClr val="2A2A2A"/>
                  </a:solidFill>
                  <a:latin typeface="Open Sans"/>
                  <a:ea typeface="Open Sans"/>
                  <a:cs typeface="Open Sans"/>
                  <a:sym typeface="Open Sans"/>
                  <a:hlinkClick r:id="rId2" tooltip="https://www.youtube.com/watch?v=D_MTCOp305g&amp;t=6s"/>
                </a:rPr>
                <a:t>https://www.youtube.com/watch?v=ruMQI4sLgRA&amp;t=1s</a:t>
              </a:r>
            </a:p>
          </p:txBody>
        </p:sp>
      </p:grpSp>
      <p:grpSp>
        <p:nvGrpSpPr>
          <p:cNvPr id="5" name="Group 5"/>
          <p:cNvGrpSpPr/>
          <p:nvPr/>
        </p:nvGrpSpPr>
        <p:grpSpPr>
          <a:xfrm>
            <a:off x="11613450" y="1644074"/>
            <a:ext cx="5325085" cy="6998853"/>
            <a:chOff x="0" y="0"/>
            <a:chExt cx="7100114" cy="9331804"/>
          </a:xfrm>
        </p:grpSpPr>
        <p:sp>
          <p:nvSpPr>
            <p:cNvPr id="6" name="Freeform 6"/>
            <p:cNvSpPr/>
            <p:nvPr/>
          </p:nvSpPr>
          <p:spPr>
            <a:xfrm>
              <a:off x="0" y="5161799"/>
              <a:ext cx="6929012" cy="4170005"/>
            </a:xfrm>
            <a:custGeom>
              <a:avLst/>
              <a:gdLst/>
              <a:ahLst/>
              <a:cxnLst/>
              <a:rect l="l" t="t" r="r" b="b"/>
              <a:pathLst>
                <a:path w="6929012" h="4170005">
                  <a:moveTo>
                    <a:pt x="0" y="0"/>
                  </a:moveTo>
                  <a:lnTo>
                    <a:pt x="6929012" y="0"/>
                  </a:lnTo>
                  <a:lnTo>
                    <a:pt x="6929012" y="4170005"/>
                  </a:lnTo>
                  <a:lnTo>
                    <a:pt x="0" y="4170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435115" y="0"/>
              <a:ext cx="4664998" cy="6212468"/>
            </a:xfrm>
            <a:custGeom>
              <a:avLst/>
              <a:gdLst/>
              <a:ahLst/>
              <a:cxnLst/>
              <a:rect l="l" t="t" r="r" b="b"/>
              <a:pathLst>
                <a:path w="4664998" h="6212468">
                  <a:moveTo>
                    <a:pt x="0" y="0"/>
                  </a:moveTo>
                  <a:lnTo>
                    <a:pt x="4664999" y="0"/>
                  </a:lnTo>
                  <a:lnTo>
                    <a:pt x="4664999" y="6212468"/>
                  </a:lnTo>
                  <a:lnTo>
                    <a:pt x="0" y="62124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030141" y="2147022"/>
            <a:ext cx="5594415" cy="7181535"/>
          </a:xfrm>
          <a:prstGeom prst="rect">
            <a:avLst/>
          </a:prstGeom>
        </p:spPr>
      </p:pic>
      <p:sp>
        <p:nvSpPr>
          <p:cNvPr id="3" name="Freeform 3"/>
          <p:cNvSpPr/>
          <p:nvPr/>
        </p:nvSpPr>
        <p:spPr>
          <a:xfrm>
            <a:off x="617323" y="5325616"/>
            <a:ext cx="4532782" cy="3932684"/>
          </a:xfrm>
          <a:custGeom>
            <a:avLst/>
            <a:gdLst/>
            <a:ahLst/>
            <a:cxnLst/>
            <a:rect l="l" t="t" r="r" b="b"/>
            <a:pathLst>
              <a:path w="4532782" h="3932684">
                <a:moveTo>
                  <a:pt x="0" y="0"/>
                </a:moveTo>
                <a:lnTo>
                  <a:pt x="4532782" y="0"/>
                </a:lnTo>
                <a:lnTo>
                  <a:pt x="4532782" y="3932684"/>
                </a:lnTo>
                <a:lnTo>
                  <a:pt x="0" y="3932684"/>
                </a:lnTo>
                <a:lnTo>
                  <a:pt x="0" y="0"/>
                </a:lnTo>
                <a:close/>
              </a:path>
            </a:pathLst>
          </a:custGeom>
          <a:blipFill>
            <a:blip r:embed="rId3"/>
            <a:stretch>
              <a:fillRect/>
            </a:stretch>
          </a:blipFill>
        </p:spPr>
        <p:txBody>
          <a:bodyPr/>
          <a:lstStyle/>
          <a:p>
            <a:endParaRPr lang="en-US"/>
          </a:p>
        </p:txBody>
      </p:sp>
      <p:sp>
        <p:nvSpPr>
          <p:cNvPr id="4" name="Freeform 4"/>
          <p:cNvSpPr/>
          <p:nvPr/>
        </p:nvSpPr>
        <p:spPr>
          <a:xfrm>
            <a:off x="6262496" y="5325616"/>
            <a:ext cx="4911622" cy="3687640"/>
          </a:xfrm>
          <a:custGeom>
            <a:avLst/>
            <a:gdLst/>
            <a:ahLst/>
            <a:cxnLst/>
            <a:rect l="l" t="t" r="r" b="b"/>
            <a:pathLst>
              <a:path w="4911622" h="3687640">
                <a:moveTo>
                  <a:pt x="0" y="0"/>
                </a:moveTo>
                <a:lnTo>
                  <a:pt x="4911622" y="0"/>
                </a:lnTo>
                <a:lnTo>
                  <a:pt x="4911622" y="3687640"/>
                </a:lnTo>
                <a:lnTo>
                  <a:pt x="0" y="368764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09600" y="958443"/>
            <a:ext cx="17007233" cy="3693319"/>
          </a:xfrm>
          <a:prstGeom prst="rect">
            <a:avLst/>
          </a:prstGeom>
        </p:spPr>
        <p:txBody>
          <a:bodyPr wrap="square" lIns="0" tIns="0" rIns="0" bIns="0" rtlCol="0" anchor="t">
            <a:spAutoFit/>
          </a:bodyPr>
          <a:lstStyle/>
          <a:p>
            <a:pPr algn="ctr">
              <a:lnSpc>
                <a:spcPts val="9600"/>
              </a:lnSpc>
            </a:pPr>
            <a:r>
              <a:rPr lang="en-US" sz="8000" dirty="0" err="1">
                <a:solidFill>
                  <a:srgbClr val="2A2A2A"/>
                </a:solidFill>
                <a:latin typeface="Open Sans"/>
                <a:ea typeface="Open Sans"/>
                <a:cs typeface="Open Sans"/>
                <a:sym typeface="Open Sans"/>
              </a:rPr>
              <a:t>Modelos</a:t>
            </a:r>
            <a:r>
              <a:rPr lang="en-US" sz="8000" dirty="0">
                <a:solidFill>
                  <a:srgbClr val="2A2A2A"/>
                </a:solidFill>
                <a:latin typeface="Open Sans"/>
                <a:ea typeface="Open Sans"/>
                <a:cs typeface="Open Sans"/>
                <a:sym typeface="Open Sans"/>
              </a:rPr>
              <a:t> </a:t>
            </a:r>
            <a:r>
              <a:rPr lang="en-US" sz="8000" dirty="0" err="1">
                <a:solidFill>
                  <a:srgbClr val="2A2A2A"/>
                </a:solidFill>
                <a:latin typeface="Open Sans"/>
                <a:ea typeface="Open Sans"/>
                <a:cs typeface="Open Sans"/>
                <a:sym typeface="Open Sans"/>
              </a:rPr>
              <a:t>basados</a:t>
            </a:r>
            <a:r>
              <a:rPr lang="en-US" sz="8000" dirty="0">
                <a:solidFill>
                  <a:srgbClr val="2A2A2A"/>
                </a:solidFill>
                <a:latin typeface="Open Sans"/>
                <a:ea typeface="Open Sans"/>
                <a:cs typeface="Open Sans"/>
                <a:sym typeface="Open Sans"/>
              </a:rPr>
              <a:t> </a:t>
            </a:r>
            <a:r>
              <a:rPr lang="en-US" sz="8000" dirty="0" err="1">
                <a:solidFill>
                  <a:srgbClr val="2A2A2A"/>
                </a:solidFill>
                <a:latin typeface="Open Sans"/>
                <a:ea typeface="Open Sans"/>
                <a:cs typeface="Open Sans"/>
                <a:sym typeface="Open Sans"/>
              </a:rPr>
              <a:t>en</a:t>
            </a:r>
            <a:r>
              <a:rPr lang="en-US" sz="8000" dirty="0">
                <a:solidFill>
                  <a:srgbClr val="2A2A2A"/>
                </a:solidFill>
                <a:latin typeface="Open Sans"/>
                <a:ea typeface="Open Sans"/>
                <a:cs typeface="Open Sans"/>
                <a:sym typeface="Open Sans"/>
              </a:rPr>
              <a:t> </a:t>
            </a:r>
            <a:r>
              <a:rPr lang="en-US" sz="8000" dirty="0" err="1">
                <a:solidFill>
                  <a:srgbClr val="2A2A2A"/>
                </a:solidFill>
                <a:latin typeface="Open Sans"/>
                <a:ea typeface="Open Sans"/>
                <a:cs typeface="Open Sans"/>
                <a:sym typeface="Open Sans"/>
              </a:rPr>
              <a:t>datos</a:t>
            </a:r>
            <a:r>
              <a:rPr lang="en-US" sz="8000" dirty="0">
                <a:solidFill>
                  <a:srgbClr val="2A2A2A"/>
                </a:solidFill>
                <a:latin typeface="Open Sans"/>
                <a:ea typeface="Open Sans"/>
                <a:cs typeface="Open Sans"/>
                <a:sym typeface="Open Sans"/>
              </a:rPr>
              <a:t> </a:t>
            </a:r>
          </a:p>
          <a:p>
            <a:pPr algn="ctr">
              <a:lnSpc>
                <a:spcPts val="9600"/>
              </a:lnSpc>
            </a:pPr>
            <a:r>
              <a:rPr lang="en-US" sz="8000" dirty="0" err="1">
                <a:solidFill>
                  <a:srgbClr val="2A2A2A"/>
                </a:solidFill>
                <a:latin typeface="Open Sans"/>
                <a:ea typeface="Open Sans"/>
                <a:cs typeface="Open Sans"/>
                <a:sym typeface="Open Sans"/>
              </a:rPr>
              <a:t>Graficas</a:t>
            </a:r>
            <a:r>
              <a:rPr lang="en-US" sz="8000" dirty="0">
                <a:solidFill>
                  <a:srgbClr val="2A2A2A"/>
                </a:solidFill>
                <a:latin typeface="Open Sans"/>
                <a:ea typeface="Open Sans"/>
                <a:cs typeface="Open Sans"/>
                <a:sym typeface="Open Sans"/>
              </a:rPr>
              <a:t>, </a:t>
            </a:r>
            <a:r>
              <a:rPr lang="en-US" sz="8000" dirty="0" err="1">
                <a:solidFill>
                  <a:srgbClr val="2A2A2A"/>
                </a:solidFill>
                <a:latin typeface="Open Sans"/>
                <a:ea typeface="Open Sans"/>
                <a:cs typeface="Open Sans"/>
                <a:sym typeface="Open Sans"/>
              </a:rPr>
              <a:t>Listas</a:t>
            </a:r>
            <a:r>
              <a:rPr lang="en-US" sz="8000" dirty="0">
                <a:solidFill>
                  <a:srgbClr val="2A2A2A"/>
                </a:solidFill>
                <a:latin typeface="Open Sans"/>
                <a:ea typeface="Open Sans"/>
                <a:cs typeface="Open Sans"/>
                <a:sym typeface="Open Sans"/>
              </a:rPr>
              <a:t> y </a:t>
            </a:r>
          </a:p>
          <a:p>
            <a:pPr algn="ctr">
              <a:lnSpc>
                <a:spcPts val="9600"/>
              </a:lnSpc>
            </a:pPr>
            <a:r>
              <a:rPr lang="en-US" sz="8000" dirty="0">
                <a:solidFill>
                  <a:srgbClr val="2A2A2A"/>
                </a:solidFill>
                <a:latin typeface="Open Sans"/>
                <a:ea typeface="Open Sans"/>
                <a:cs typeface="Open Sans"/>
                <a:sym typeface="Open Sans"/>
              </a:rPr>
              <a:t>Colas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sp>
        <p:nvSpPr>
          <p:cNvPr id="2" name="TextBox 2"/>
          <p:cNvSpPr txBox="1"/>
          <p:nvPr/>
        </p:nvSpPr>
        <p:spPr>
          <a:xfrm>
            <a:off x="6145725" y="859158"/>
            <a:ext cx="11113575" cy="1247775"/>
          </a:xfrm>
          <a:prstGeom prst="rect">
            <a:avLst/>
          </a:prstGeom>
        </p:spPr>
        <p:txBody>
          <a:bodyPr lIns="0" tIns="0" rIns="0" bIns="0" rtlCol="0" anchor="t">
            <a:spAutoFit/>
          </a:bodyPr>
          <a:lstStyle/>
          <a:p>
            <a:pPr algn="ctr">
              <a:lnSpc>
                <a:spcPts val="9846"/>
              </a:lnSpc>
            </a:pPr>
            <a:r>
              <a:rPr lang="en-US" sz="8205">
                <a:solidFill>
                  <a:srgbClr val="FFFFFF"/>
                </a:solidFill>
                <a:latin typeface="Open Sans"/>
                <a:ea typeface="Open Sans"/>
                <a:cs typeface="Open Sans"/>
                <a:sym typeface="Open Sans"/>
              </a:rPr>
              <a:t>GRAFICAS</a:t>
            </a:r>
          </a:p>
        </p:txBody>
      </p:sp>
      <p:sp>
        <p:nvSpPr>
          <p:cNvPr id="3" name="TextBox 3"/>
          <p:cNvSpPr txBox="1"/>
          <p:nvPr/>
        </p:nvSpPr>
        <p:spPr>
          <a:xfrm>
            <a:off x="6145725" y="2433719"/>
            <a:ext cx="11113575" cy="2028825"/>
          </a:xfrm>
          <a:prstGeom prst="rect">
            <a:avLst/>
          </a:prstGeom>
        </p:spPr>
        <p:txBody>
          <a:bodyPr lIns="0" tIns="0" rIns="0" bIns="0" rtlCol="0" anchor="t">
            <a:spAutoFit/>
          </a:bodyPr>
          <a:lstStyle/>
          <a:p>
            <a:pPr algn="just">
              <a:lnSpc>
                <a:spcPts val="4042"/>
              </a:lnSpc>
            </a:pPr>
            <a:r>
              <a:rPr lang="en-US" sz="3368" b="1">
                <a:solidFill>
                  <a:srgbClr val="A1EFB2"/>
                </a:solidFill>
                <a:latin typeface="Open Sans Bold"/>
                <a:ea typeface="Open Sans Bold"/>
                <a:cs typeface="Open Sans Bold"/>
                <a:sym typeface="Open Sans Bold"/>
              </a:rPr>
              <a:t>Las encontramos entre las opciones de </a:t>
            </a:r>
          </a:p>
          <a:p>
            <a:pPr algn="just">
              <a:lnSpc>
                <a:spcPts val="4042"/>
              </a:lnSpc>
            </a:pPr>
            <a:r>
              <a:rPr lang="en-US" sz="3368" b="1">
                <a:solidFill>
                  <a:srgbClr val="A1EFB2"/>
                </a:solidFill>
                <a:latin typeface="Open Sans Bold"/>
                <a:ea typeface="Open Sans Bold"/>
                <a:cs typeface="Open Sans Bold"/>
                <a:sym typeface="Open Sans Bold"/>
              </a:rPr>
              <a:t>lapestaña Animations. </a:t>
            </a:r>
          </a:p>
          <a:p>
            <a:pPr algn="just">
              <a:lnSpc>
                <a:spcPts val="4042"/>
              </a:lnSpc>
            </a:pPr>
            <a:r>
              <a:rPr lang="en-US" sz="3368" b="1">
                <a:solidFill>
                  <a:srgbClr val="A1EFB2"/>
                </a:solidFill>
                <a:latin typeface="Open Sans Bold"/>
                <a:ea typeface="Open Sans Bold"/>
                <a:cs typeface="Open Sans Bold"/>
                <a:sym typeface="Open Sans Bold"/>
              </a:rPr>
              <a:t>Podemos realizar los siguientes tipos degráficas:</a:t>
            </a:r>
          </a:p>
          <a:p>
            <a:pPr algn="just">
              <a:lnSpc>
                <a:spcPts val="4042"/>
              </a:lnSpc>
            </a:pPr>
            <a:endParaRPr lang="en-US" sz="3368" b="1">
              <a:solidFill>
                <a:srgbClr val="A1EFB2"/>
              </a:solidFill>
              <a:latin typeface="Open Sans Bold"/>
              <a:ea typeface="Open Sans Bold"/>
              <a:cs typeface="Open Sans Bold"/>
              <a:sym typeface="Open Sans Bold"/>
            </a:endParaRPr>
          </a:p>
        </p:txBody>
      </p:sp>
      <p:sp>
        <p:nvSpPr>
          <p:cNvPr id="4" name="Freeform 4"/>
          <p:cNvSpPr/>
          <p:nvPr/>
        </p:nvSpPr>
        <p:spPr>
          <a:xfrm>
            <a:off x="0" y="0"/>
            <a:ext cx="5459458" cy="10287000"/>
          </a:xfrm>
          <a:custGeom>
            <a:avLst/>
            <a:gdLst/>
            <a:ahLst/>
            <a:cxnLst/>
            <a:rect l="l" t="t" r="r" b="b"/>
            <a:pathLst>
              <a:path w="5459458" h="10287000">
                <a:moveTo>
                  <a:pt x="0" y="0"/>
                </a:moveTo>
                <a:lnTo>
                  <a:pt x="5459458" y="0"/>
                </a:lnTo>
                <a:lnTo>
                  <a:pt x="5459458" y="10287000"/>
                </a:lnTo>
                <a:lnTo>
                  <a:pt x="0" y="10287000"/>
                </a:lnTo>
                <a:lnTo>
                  <a:pt x="0" y="0"/>
                </a:lnTo>
                <a:close/>
              </a:path>
            </a:pathLst>
          </a:custGeom>
          <a:blipFill>
            <a:blip r:embed="rId2"/>
            <a:stretch>
              <a:fillRect l="-9069" r="-16547"/>
            </a:stretch>
          </a:blipFill>
        </p:spPr>
        <p:txBody>
          <a:bodyPr/>
          <a:lstStyle/>
          <a:p>
            <a:endParaRPr lang="en-US"/>
          </a:p>
        </p:txBody>
      </p:sp>
      <p:sp>
        <p:nvSpPr>
          <p:cNvPr id="5" name="TextBox 5"/>
          <p:cNvSpPr txBox="1"/>
          <p:nvPr/>
        </p:nvSpPr>
        <p:spPr>
          <a:xfrm>
            <a:off x="6145725" y="4497795"/>
            <a:ext cx="11113575" cy="3505468"/>
          </a:xfrm>
          <a:prstGeom prst="rect">
            <a:avLst/>
          </a:prstGeom>
        </p:spPr>
        <p:txBody>
          <a:bodyPr lIns="0" tIns="0" rIns="0" bIns="0" rtlCol="0" anchor="t">
            <a:spAutoFit/>
          </a:bodyPr>
          <a:lstStyle/>
          <a:p>
            <a:pPr algn="just">
              <a:lnSpc>
                <a:spcPts val="3135"/>
              </a:lnSpc>
            </a:pPr>
            <a:r>
              <a:rPr lang="en-US" sz="2239">
                <a:solidFill>
                  <a:srgbClr val="FFFFFF"/>
                </a:solidFill>
                <a:latin typeface="Open Sans"/>
                <a:ea typeface="Open Sans"/>
                <a:cs typeface="Open Sans"/>
                <a:sym typeface="Open Sans"/>
              </a:rPr>
              <a:t>Gráficas de valores:</a:t>
            </a:r>
          </a:p>
          <a:p>
            <a:pPr marL="483495" lvl="1" indent="-241748" algn="just">
              <a:lnSpc>
                <a:spcPts val="3135"/>
              </a:lnSpc>
              <a:buFont typeface="Arial"/>
              <a:buChar char="•"/>
            </a:pPr>
            <a:r>
              <a:rPr lang="en-US" sz="2239">
                <a:solidFill>
                  <a:srgbClr val="FFFFFF"/>
                </a:solidFill>
                <a:latin typeface="Open Sans"/>
                <a:ea typeface="Open Sans"/>
                <a:cs typeface="Open Sans"/>
                <a:sym typeface="Open Sans"/>
              </a:rPr>
              <a:t>Gráfica de líneas (Status Plot)</a:t>
            </a:r>
          </a:p>
          <a:p>
            <a:pPr marL="483495" lvl="1" indent="-241748" algn="just">
              <a:lnSpc>
                <a:spcPts val="3135"/>
              </a:lnSpc>
              <a:buFont typeface="Arial"/>
              <a:buChar char="•"/>
            </a:pPr>
            <a:r>
              <a:rPr lang="en-US" sz="2239">
                <a:solidFill>
                  <a:srgbClr val="FFFFFF"/>
                </a:solidFill>
                <a:latin typeface="Open Sans"/>
                <a:ea typeface="Open Sans"/>
                <a:cs typeface="Open Sans"/>
                <a:sym typeface="Open Sans"/>
              </a:rPr>
              <a:t>Gráfica de pie (Status Pie) </a:t>
            </a:r>
          </a:p>
          <a:p>
            <a:pPr marL="483495" lvl="1" indent="-241748" algn="just">
              <a:lnSpc>
                <a:spcPts val="3135"/>
              </a:lnSpc>
              <a:buFont typeface="Arial"/>
              <a:buChar char="•"/>
            </a:pPr>
            <a:r>
              <a:rPr lang="en-US" sz="2239">
                <a:solidFill>
                  <a:srgbClr val="FFFFFF"/>
                </a:solidFill>
                <a:latin typeface="Open Sans"/>
                <a:ea typeface="Open Sans"/>
                <a:cs typeface="Open Sans"/>
                <a:sym typeface="Open Sans"/>
              </a:rPr>
              <a:t>Grafica de barras(Status Chart)</a:t>
            </a:r>
          </a:p>
          <a:p>
            <a:pPr algn="just">
              <a:lnSpc>
                <a:spcPts val="3135"/>
              </a:lnSpc>
            </a:pPr>
            <a:endParaRPr lang="en-US" sz="2239">
              <a:solidFill>
                <a:srgbClr val="FFFFFF"/>
              </a:solidFill>
              <a:latin typeface="Open Sans"/>
              <a:ea typeface="Open Sans"/>
              <a:cs typeface="Open Sans"/>
              <a:sym typeface="Open Sans"/>
            </a:endParaRPr>
          </a:p>
          <a:p>
            <a:pPr algn="just">
              <a:lnSpc>
                <a:spcPts val="3135"/>
              </a:lnSpc>
            </a:pPr>
            <a:r>
              <a:rPr lang="en-US" sz="2239">
                <a:solidFill>
                  <a:srgbClr val="FFFFFF"/>
                </a:solidFill>
                <a:latin typeface="Open Sans"/>
                <a:ea typeface="Open Sans"/>
                <a:cs typeface="Open Sans"/>
                <a:sym typeface="Open Sans"/>
              </a:rPr>
              <a:t>Gráficas de rangos:</a:t>
            </a:r>
          </a:p>
          <a:p>
            <a:pPr marL="483495" lvl="1" indent="-241748" algn="just">
              <a:lnSpc>
                <a:spcPts val="3135"/>
              </a:lnSpc>
              <a:buFont typeface="Arial"/>
              <a:buChar char="•"/>
            </a:pPr>
            <a:r>
              <a:rPr lang="en-US" sz="2239">
                <a:solidFill>
                  <a:srgbClr val="FFFFFF"/>
                </a:solidFill>
                <a:latin typeface="Open Sans"/>
                <a:ea typeface="Open Sans"/>
                <a:cs typeface="Open Sans"/>
                <a:sym typeface="Open Sans"/>
              </a:rPr>
              <a:t>Gráfica circular o semicircular (Circular Gauge) </a:t>
            </a:r>
          </a:p>
          <a:p>
            <a:pPr marL="483495" lvl="1" indent="-241748" algn="just">
              <a:lnSpc>
                <a:spcPts val="3135"/>
              </a:lnSpc>
              <a:buFont typeface="Arial"/>
              <a:buChar char="•"/>
            </a:pPr>
            <a:r>
              <a:rPr lang="en-US" sz="2239">
                <a:solidFill>
                  <a:srgbClr val="FFFFFF"/>
                </a:solidFill>
                <a:latin typeface="Open Sans"/>
                <a:ea typeface="Open Sans"/>
                <a:cs typeface="Open Sans"/>
                <a:sym typeface="Open Sans"/>
              </a:rPr>
              <a:t>Gráfica lineal (Linear Gauge)</a:t>
            </a:r>
          </a:p>
          <a:p>
            <a:pPr algn="just">
              <a:lnSpc>
                <a:spcPts val="3135"/>
              </a:lnSpc>
            </a:pPr>
            <a:endParaRPr lang="en-US" sz="2239">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02326" y="755115"/>
            <a:ext cx="6744833" cy="8776770"/>
          </a:xfrm>
          <a:prstGeom prst="rect">
            <a:avLst/>
          </a:prstGeom>
        </p:spPr>
      </p:pic>
      <p:sp>
        <p:nvSpPr>
          <p:cNvPr id="3" name="Freeform 3"/>
          <p:cNvSpPr/>
          <p:nvPr/>
        </p:nvSpPr>
        <p:spPr>
          <a:xfrm>
            <a:off x="3232921" y="2797803"/>
            <a:ext cx="3940989" cy="1530031"/>
          </a:xfrm>
          <a:custGeom>
            <a:avLst/>
            <a:gdLst/>
            <a:ahLst/>
            <a:cxnLst/>
            <a:rect l="l" t="t" r="r" b="b"/>
            <a:pathLst>
              <a:path w="3940989" h="1530031">
                <a:moveTo>
                  <a:pt x="0" y="0"/>
                </a:moveTo>
                <a:lnTo>
                  <a:pt x="3940989" y="0"/>
                </a:lnTo>
                <a:lnTo>
                  <a:pt x="3940989" y="1530031"/>
                </a:lnTo>
                <a:lnTo>
                  <a:pt x="0" y="153003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938825"/>
            <a:ext cx="8677275" cy="1104900"/>
          </a:xfrm>
          <a:prstGeom prst="rect">
            <a:avLst/>
          </a:prstGeom>
        </p:spPr>
        <p:txBody>
          <a:bodyPr lIns="0" tIns="0" rIns="0" bIns="0" rtlCol="0" anchor="t">
            <a:spAutoFit/>
          </a:bodyPr>
          <a:lstStyle/>
          <a:p>
            <a:pPr algn="l">
              <a:lnSpc>
                <a:spcPts val="8790"/>
              </a:lnSpc>
            </a:pPr>
            <a:r>
              <a:rPr lang="en-US" sz="7325">
                <a:solidFill>
                  <a:srgbClr val="2A2A2A"/>
                </a:solidFill>
                <a:latin typeface="Open Sans"/>
                <a:ea typeface="Open Sans"/>
                <a:cs typeface="Open Sans"/>
                <a:sym typeface="Open Sans"/>
              </a:rPr>
              <a:t>Graficas de lineas </a:t>
            </a:r>
          </a:p>
        </p:txBody>
      </p:sp>
      <p:sp>
        <p:nvSpPr>
          <p:cNvPr id="5" name="TextBox 5"/>
          <p:cNvSpPr txBox="1"/>
          <p:nvPr/>
        </p:nvSpPr>
        <p:spPr>
          <a:xfrm>
            <a:off x="1028700" y="4865212"/>
            <a:ext cx="8677275" cy="3171825"/>
          </a:xfrm>
          <a:prstGeom prst="rect">
            <a:avLst/>
          </a:prstGeom>
        </p:spPr>
        <p:txBody>
          <a:bodyPr lIns="0" tIns="0" rIns="0" bIns="0" rtlCol="0" anchor="t">
            <a:spAutoFit/>
          </a:bodyPr>
          <a:lstStyle/>
          <a:p>
            <a:pPr algn="just">
              <a:lnSpc>
                <a:spcPts val="3149"/>
              </a:lnSpc>
            </a:pPr>
            <a:r>
              <a:rPr lang="en-US" sz="2250">
                <a:solidFill>
                  <a:srgbClr val="2A2A2A"/>
                </a:solidFill>
                <a:latin typeface="Open Sans"/>
                <a:ea typeface="Open Sans"/>
                <a:cs typeface="Open Sans"/>
                <a:sym typeface="Open Sans"/>
              </a:rPr>
              <a:t>ElStatus Plotmuestra el valor de una expresióna través del tiempo dentro de unrectángulo de visualización.</a:t>
            </a:r>
          </a:p>
          <a:p>
            <a:pPr algn="just">
              <a:lnSpc>
                <a:spcPts val="3149"/>
              </a:lnSpc>
            </a:pPr>
            <a:endParaRPr lang="en-US" sz="2250">
              <a:solidFill>
                <a:srgbClr val="2A2A2A"/>
              </a:solidFill>
              <a:latin typeface="Open Sans"/>
              <a:ea typeface="Open Sans"/>
              <a:cs typeface="Open Sans"/>
              <a:sym typeface="Open Sans"/>
            </a:endParaRPr>
          </a:p>
          <a:p>
            <a:pPr algn="just">
              <a:lnSpc>
                <a:spcPts val="3149"/>
              </a:lnSpc>
            </a:pPr>
            <a:r>
              <a:rPr lang="en-US" sz="2250">
                <a:solidFill>
                  <a:srgbClr val="2A2A2A"/>
                </a:solidFill>
                <a:latin typeface="Open Sans"/>
                <a:ea typeface="Open Sans"/>
                <a:cs typeface="Open Sans"/>
                <a:sym typeface="Open Sans"/>
              </a:rPr>
              <a:t>Su funcionalidad es la misma de status label,mostrar información de manera grafica. Laconfiguración que se debe de realizar con la selección de los ejes de coordenadas de acuerdo, al tipo de grafico que se haya seleccionado.</a:t>
            </a:r>
          </a:p>
          <a:p>
            <a:pPr algn="l">
              <a:lnSpc>
                <a:spcPts val="3149"/>
              </a:lnSpc>
            </a:pPr>
            <a:endParaRPr lang="en-US" sz="2250">
              <a:solidFill>
                <a:srgbClr val="2A2A2A"/>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1226221" y="4997582"/>
            <a:ext cx="4697246" cy="4697246"/>
          </a:xfrm>
          <a:custGeom>
            <a:avLst/>
            <a:gdLst/>
            <a:ahLst/>
            <a:cxnLst/>
            <a:rect l="l" t="t" r="r" b="b"/>
            <a:pathLst>
              <a:path w="4697246" h="4697246">
                <a:moveTo>
                  <a:pt x="0" y="0"/>
                </a:moveTo>
                <a:lnTo>
                  <a:pt x="4697246" y="0"/>
                </a:lnTo>
                <a:lnTo>
                  <a:pt x="4697246" y="4697246"/>
                </a:lnTo>
                <a:lnTo>
                  <a:pt x="0" y="4697246"/>
                </a:lnTo>
                <a:lnTo>
                  <a:pt x="0" y="0"/>
                </a:lnTo>
                <a:close/>
              </a:path>
            </a:pathLst>
          </a:custGeom>
          <a:blipFill>
            <a:blip r:embed="rId2"/>
            <a:stretch>
              <a:fillRect/>
            </a:stretch>
          </a:blipFill>
        </p:spPr>
        <p:txBody>
          <a:bodyPr/>
          <a:lstStyle/>
          <a:p>
            <a:endParaRPr lang="en-US"/>
          </a:p>
        </p:txBody>
      </p:sp>
      <p:sp>
        <p:nvSpPr>
          <p:cNvPr id="4" name="Freeform 4"/>
          <p:cNvSpPr/>
          <p:nvPr/>
        </p:nvSpPr>
        <p:spPr>
          <a:xfrm>
            <a:off x="10907596" y="1365623"/>
            <a:ext cx="5334496" cy="2071040"/>
          </a:xfrm>
          <a:custGeom>
            <a:avLst/>
            <a:gdLst/>
            <a:ahLst/>
            <a:cxnLst/>
            <a:rect l="l" t="t" r="r" b="b"/>
            <a:pathLst>
              <a:path w="5334496" h="2071040">
                <a:moveTo>
                  <a:pt x="0" y="0"/>
                </a:moveTo>
                <a:lnTo>
                  <a:pt x="5334496" y="0"/>
                </a:lnTo>
                <a:lnTo>
                  <a:pt x="5334496" y="2071039"/>
                </a:lnTo>
                <a:lnTo>
                  <a:pt x="0" y="207103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28700"/>
            <a:ext cx="5907458" cy="2171700"/>
          </a:xfrm>
          <a:prstGeom prst="rect">
            <a:avLst/>
          </a:prstGeom>
        </p:spPr>
        <p:txBody>
          <a:bodyPr lIns="0" tIns="0" rIns="0" bIns="0" rtlCol="0" anchor="t">
            <a:spAutoFit/>
          </a:bodyPr>
          <a:lstStyle/>
          <a:p>
            <a:pPr algn="l">
              <a:lnSpc>
                <a:spcPts val="8579"/>
              </a:lnSpc>
            </a:pPr>
            <a:r>
              <a:rPr lang="en-US" sz="7149">
                <a:solidFill>
                  <a:srgbClr val="FFFFFF"/>
                </a:solidFill>
                <a:latin typeface="Open Sans"/>
                <a:ea typeface="Open Sans"/>
                <a:cs typeface="Open Sans"/>
                <a:sym typeface="Open Sans"/>
              </a:rPr>
              <a:t>Grafica de Pie</a:t>
            </a:r>
          </a:p>
          <a:p>
            <a:pPr algn="l">
              <a:lnSpc>
                <a:spcPts val="8579"/>
              </a:lnSpc>
            </a:pPr>
            <a:endParaRPr lang="en-US" sz="7149">
              <a:solidFill>
                <a:srgbClr val="FFFFFF"/>
              </a:solidFill>
              <a:latin typeface="Open Sans"/>
              <a:ea typeface="Open Sans"/>
              <a:cs typeface="Open Sans"/>
              <a:sym typeface="Open Sans"/>
            </a:endParaRPr>
          </a:p>
        </p:txBody>
      </p:sp>
      <p:sp>
        <p:nvSpPr>
          <p:cNvPr id="6" name="TextBox 6"/>
          <p:cNvSpPr txBox="1"/>
          <p:nvPr/>
        </p:nvSpPr>
        <p:spPr>
          <a:xfrm>
            <a:off x="881802" y="3379512"/>
            <a:ext cx="7693742" cy="53149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El Status Pie muestra los valores de una lista de expresiones (en porcentaje de susuma total).</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r>
              <a:rPr lang="en-US" sz="3000">
                <a:solidFill>
                  <a:srgbClr val="FFFFFF"/>
                </a:solidFill>
                <a:latin typeface="Open Sans"/>
                <a:ea typeface="Open Sans"/>
                <a:cs typeface="Open Sans"/>
                <a:sym typeface="Open Sans"/>
              </a:rPr>
              <a:t>En otraspalabras, los porcentajes que se muestran en el gráfico son porcentajes sobre el totalde todos los valores enelgráfico circular.</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0508894" y="1378757"/>
            <a:ext cx="6437373" cy="2070763"/>
          </a:xfrm>
          <a:custGeom>
            <a:avLst/>
            <a:gdLst/>
            <a:ahLst/>
            <a:cxnLst/>
            <a:rect l="l" t="t" r="r" b="b"/>
            <a:pathLst>
              <a:path w="6437373" h="2070763">
                <a:moveTo>
                  <a:pt x="0" y="0"/>
                </a:moveTo>
                <a:lnTo>
                  <a:pt x="6437373" y="0"/>
                </a:lnTo>
                <a:lnTo>
                  <a:pt x="6437373" y="2070764"/>
                </a:lnTo>
                <a:lnTo>
                  <a:pt x="0" y="2070764"/>
                </a:lnTo>
                <a:lnTo>
                  <a:pt x="0" y="0"/>
                </a:lnTo>
                <a:close/>
              </a:path>
            </a:pathLst>
          </a:custGeom>
          <a:blipFill>
            <a:blip r:embed="rId2"/>
            <a:stretch>
              <a:fillRect/>
            </a:stretch>
          </a:blipFill>
        </p:spPr>
        <p:txBody>
          <a:bodyPr/>
          <a:lstStyle/>
          <a:p>
            <a:endParaRPr lang="en-US"/>
          </a:p>
        </p:txBody>
      </p:sp>
      <p:sp>
        <p:nvSpPr>
          <p:cNvPr id="4" name="Freeform 4"/>
          <p:cNvSpPr/>
          <p:nvPr/>
        </p:nvSpPr>
        <p:spPr>
          <a:xfrm>
            <a:off x="11068039" y="4445100"/>
            <a:ext cx="5319082" cy="3982663"/>
          </a:xfrm>
          <a:custGeom>
            <a:avLst/>
            <a:gdLst/>
            <a:ahLst/>
            <a:cxnLst/>
            <a:rect l="l" t="t" r="r" b="b"/>
            <a:pathLst>
              <a:path w="5319082" h="3982663">
                <a:moveTo>
                  <a:pt x="0" y="0"/>
                </a:moveTo>
                <a:lnTo>
                  <a:pt x="5319082" y="0"/>
                </a:lnTo>
                <a:lnTo>
                  <a:pt x="5319082" y="3982662"/>
                </a:lnTo>
                <a:lnTo>
                  <a:pt x="0" y="398266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28700"/>
            <a:ext cx="6809040" cy="1085850"/>
          </a:xfrm>
          <a:prstGeom prst="rect">
            <a:avLst/>
          </a:prstGeom>
        </p:spPr>
        <p:txBody>
          <a:bodyPr lIns="0" tIns="0" rIns="0" bIns="0" rtlCol="0" anchor="t">
            <a:spAutoFit/>
          </a:bodyPr>
          <a:lstStyle/>
          <a:p>
            <a:pPr algn="l">
              <a:lnSpc>
                <a:spcPts val="8579"/>
              </a:lnSpc>
            </a:pPr>
            <a:r>
              <a:rPr lang="en-US" sz="7149">
                <a:solidFill>
                  <a:srgbClr val="FFFFFF"/>
                </a:solidFill>
                <a:latin typeface="Open Sans"/>
                <a:ea typeface="Open Sans"/>
                <a:cs typeface="Open Sans"/>
                <a:sym typeface="Open Sans"/>
              </a:rPr>
              <a:t>Grafica Circular</a:t>
            </a:r>
          </a:p>
        </p:txBody>
      </p:sp>
      <p:sp>
        <p:nvSpPr>
          <p:cNvPr id="6" name="TextBox 6"/>
          <p:cNvSpPr txBox="1"/>
          <p:nvPr/>
        </p:nvSpPr>
        <p:spPr>
          <a:xfrm>
            <a:off x="881802" y="3646212"/>
            <a:ext cx="8083615" cy="47815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El indicador de la Circular (Circular Gauge) mostrará el valor de una expresión en un estilo de un medidor circular.</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r>
              <a:rPr lang="en-US" sz="3000">
                <a:solidFill>
                  <a:srgbClr val="FFFFFF"/>
                </a:solidFill>
                <a:latin typeface="Open Sans"/>
                <a:ea typeface="Open Sans"/>
                <a:cs typeface="Open Sans"/>
                <a:sym typeface="Open Sans"/>
              </a:rPr>
              <a:t>El usuario también puede cambiar la escala del medidor cambiando losvalores en la sección de la escala de la cinta.</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457346" cy="10287000"/>
          </a:xfrm>
          <a:prstGeom prst="rect">
            <a:avLst/>
          </a:prstGeom>
          <a:solidFill>
            <a:srgbClr val="399D4E"/>
          </a:solidFill>
        </p:spPr>
        <p:txBody>
          <a:bodyPr/>
          <a:lstStyle/>
          <a:p>
            <a:endParaRPr lang="en-US"/>
          </a:p>
        </p:txBody>
      </p:sp>
      <p:sp>
        <p:nvSpPr>
          <p:cNvPr id="3" name="Freeform 3"/>
          <p:cNvSpPr/>
          <p:nvPr/>
        </p:nvSpPr>
        <p:spPr>
          <a:xfrm>
            <a:off x="10508894" y="1378757"/>
            <a:ext cx="6437373" cy="2070763"/>
          </a:xfrm>
          <a:custGeom>
            <a:avLst/>
            <a:gdLst/>
            <a:ahLst/>
            <a:cxnLst/>
            <a:rect l="l" t="t" r="r" b="b"/>
            <a:pathLst>
              <a:path w="6437373" h="2070763">
                <a:moveTo>
                  <a:pt x="0" y="0"/>
                </a:moveTo>
                <a:lnTo>
                  <a:pt x="6437373" y="0"/>
                </a:lnTo>
                <a:lnTo>
                  <a:pt x="6437373" y="2070764"/>
                </a:lnTo>
                <a:lnTo>
                  <a:pt x="0" y="2070764"/>
                </a:lnTo>
                <a:lnTo>
                  <a:pt x="0" y="0"/>
                </a:lnTo>
                <a:close/>
              </a:path>
            </a:pathLst>
          </a:custGeom>
          <a:blipFill>
            <a:blip r:embed="rId2"/>
            <a:stretch>
              <a:fillRect/>
            </a:stretch>
          </a:blipFill>
        </p:spPr>
        <p:txBody>
          <a:bodyPr/>
          <a:lstStyle/>
          <a:p>
            <a:endParaRPr lang="en-US"/>
          </a:p>
        </p:txBody>
      </p:sp>
      <p:sp>
        <p:nvSpPr>
          <p:cNvPr id="4" name="Freeform 4"/>
          <p:cNvSpPr/>
          <p:nvPr/>
        </p:nvSpPr>
        <p:spPr>
          <a:xfrm>
            <a:off x="9949455" y="4348301"/>
            <a:ext cx="7994859" cy="4457134"/>
          </a:xfrm>
          <a:custGeom>
            <a:avLst/>
            <a:gdLst/>
            <a:ahLst/>
            <a:cxnLst/>
            <a:rect l="l" t="t" r="r" b="b"/>
            <a:pathLst>
              <a:path w="7994859" h="4457134">
                <a:moveTo>
                  <a:pt x="0" y="0"/>
                </a:moveTo>
                <a:lnTo>
                  <a:pt x="7994858" y="0"/>
                </a:lnTo>
                <a:lnTo>
                  <a:pt x="7994858" y="4457134"/>
                </a:lnTo>
                <a:lnTo>
                  <a:pt x="0" y="445713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75383" y="1028700"/>
            <a:ext cx="6809040" cy="1085850"/>
          </a:xfrm>
          <a:prstGeom prst="rect">
            <a:avLst/>
          </a:prstGeom>
        </p:spPr>
        <p:txBody>
          <a:bodyPr lIns="0" tIns="0" rIns="0" bIns="0" rtlCol="0" anchor="t">
            <a:spAutoFit/>
          </a:bodyPr>
          <a:lstStyle/>
          <a:p>
            <a:pPr algn="l">
              <a:lnSpc>
                <a:spcPts val="8579"/>
              </a:lnSpc>
            </a:pPr>
            <a:r>
              <a:rPr lang="en-US" sz="7149">
                <a:solidFill>
                  <a:srgbClr val="FFFFFF"/>
                </a:solidFill>
                <a:latin typeface="Open Sans"/>
                <a:ea typeface="Open Sans"/>
                <a:cs typeface="Open Sans"/>
                <a:sym typeface="Open Sans"/>
              </a:rPr>
              <a:t>Grafica Lineal</a:t>
            </a:r>
          </a:p>
        </p:txBody>
      </p:sp>
      <p:sp>
        <p:nvSpPr>
          <p:cNvPr id="6" name="TextBox 6"/>
          <p:cNvSpPr txBox="1"/>
          <p:nvPr/>
        </p:nvSpPr>
        <p:spPr>
          <a:xfrm>
            <a:off x="686865" y="3392371"/>
            <a:ext cx="8083615" cy="3714750"/>
          </a:xfrm>
          <a:prstGeom prst="rect">
            <a:avLst/>
          </a:prstGeom>
        </p:spPr>
        <p:txBody>
          <a:bodyPr lIns="0" tIns="0" rIns="0" bIns="0" rtlCol="0" anchor="t">
            <a:spAutoFit/>
          </a:bodyPr>
          <a:lstStyle/>
          <a:p>
            <a:pPr algn="just">
              <a:lnSpc>
                <a:spcPts val="4200"/>
              </a:lnSpc>
            </a:pPr>
            <a:r>
              <a:rPr lang="en-US" sz="3000">
                <a:solidFill>
                  <a:srgbClr val="FFFFFF"/>
                </a:solidFill>
                <a:latin typeface="Open Sans"/>
                <a:ea typeface="Open Sans"/>
                <a:cs typeface="Open Sans"/>
                <a:sym typeface="Open Sans"/>
              </a:rPr>
              <a:t>ElLinear Gauge mostrará el valorde una expresión en un estilo de unmedidor lineal.</a:t>
            </a:r>
          </a:p>
          <a:p>
            <a:pPr algn="just">
              <a:lnSpc>
                <a:spcPts val="4200"/>
              </a:lnSpc>
            </a:pPr>
            <a:endParaRPr lang="en-US" sz="3000">
              <a:solidFill>
                <a:srgbClr val="FFFFFF"/>
              </a:solidFill>
              <a:latin typeface="Open Sans"/>
              <a:ea typeface="Open Sans"/>
              <a:cs typeface="Open Sans"/>
              <a:sym typeface="Open Sans"/>
            </a:endParaRPr>
          </a:p>
          <a:p>
            <a:pPr algn="just">
              <a:lnSpc>
                <a:spcPts val="4200"/>
              </a:lnSpc>
            </a:pPr>
            <a:r>
              <a:rPr lang="en-US" sz="3000">
                <a:solidFill>
                  <a:srgbClr val="FFFFFF"/>
                </a:solidFill>
                <a:latin typeface="Open Sans"/>
                <a:ea typeface="Open Sans"/>
                <a:cs typeface="Open Sans"/>
                <a:sym typeface="Open Sans"/>
              </a:rPr>
              <a:t>El usuario tambien puede cambiar la escala del indicador, cambiando los valores en la seccion de escala de la cinta.</a:t>
            </a:r>
          </a:p>
          <a:p>
            <a:pPr algn="just">
              <a:lnSpc>
                <a:spcPts val="4200"/>
              </a:lnSpc>
            </a:pPr>
            <a:endParaRPr lang="en-US" sz="3000">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1247</Words>
  <Application>Microsoft Office PowerPoint</Application>
  <PresentationFormat>Custom</PresentationFormat>
  <Paragraphs>122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Open Sans</vt:lpstr>
      <vt:lpstr>Open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2 </dc:title>
  <cp:lastModifiedBy>Javier Contreras</cp:lastModifiedBy>
  <cp:revision>2</cp:revision>
  <dcterms:created xsi:type="dcterms:W3CDTF">2006-08-16T00:00:00Z</dcterms:created>
  <dcterms:modified xsi:type="dcterms:W3CDTF">2025-05-25T22:49:15Z</dcterms:modified>
  <dc:identifier>DAGoHl044d4</dc:identifier>
</cp:coreProperties>
</file>